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4"/>
  </p:notesMasterIdLst>
  <p:sldIdLst>
    <p:sldId id="277" r:id="rId2"/>
    <p:sldId id="330" r:id="rId3"/>
    <p:sldId id="325" r:id="rId4"/>
    <p:sldId id="326" r:id="rId5"/>
    <p:sldId id="332" r:id="rId6"/>
    <p:sldId id="333" r:id="rId7"/>
    <p:sldId id="335" r:id="rId8"/>
    <p:sldId id="336" r:id="rId9"/>
    <p:sldId id="353" r:id="rId10"/>
    <p:sldId id="351" r:id="rId11"/>
    <p:sldId id="337" r:id="rId12"/>
    <p:sldId id="340" r:id="rId13"/>
    <p:sldId id="342" r:id="rId14"/>
    <p:sldId id="344" r:id="rId15"/>
    <p:sldId id="345" r:id="rId16"/>
    <p:sldId id="347" r:id="rId17"/>
    <p:sldId id="346" r:id="rId18"/>
    <p:sldId id="348" r:id="rId19"/>
    <p:sldId id="349" r:id="rId20"/>
    <p:sldId id="352" r:id="rId21"/>
    <p:sldId id="343" r:id="rId22"/>
    <p:sldId id="292" r:id="rId23"/>
  </p:sldIdLst>
  <p:sldSz cx="9144000" cy="5143500" type="screen16x9"/>
  <p:notesSz cx="6858000" cy="9144000"/>
  <p:defaultText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A80C95"/>
    <a:srgbClr val="4B2169"/>
    <a:srgbClr val="AD076A"/>
    <a:srgbClr val="849C2C"/>
    <a:srgbClr val="92AD31"/>
    <a:srgbClr val="1D6935"/>
    <a:srgbClr val="227A3D"/>
    <a:srgbClr val="233D7A"/>
    <a:srgbClr val="0326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rednji slog 2 – poudarek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rednji slog 2 – poudarek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Srednji slog 2 – poudarek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5758FB7-9AC5-4552-8A53-C91805E547FA}" styleName="Tematski slog 1 – poudarek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27F97BB-C833-4FB7-BDE5-3F7075034690}" styleName="Tematski slog 2 – poudarek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5AB1C69-6EDB-4FF4-983F-18BD219EF322}" styleName="Srednji slog 2 – poudarek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A111915-BE36-4E01-A7E5-04B1672EAD32}" styleName="Svetel slog 2 – poudarek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306799F8-075E-4A3A-A7F6-7FBC6576F1A4}" styleName="Tematski slog 2 – poudarek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7853C-536D-4A76-A0AE-DD22124D55A5}" styleName="Tematski slog 1 – poudarek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08" autoAdjust="0"/>
    <p:restoredTop sz="76343" autoAdjust="0"/>
  </p:normalViewPr>
  <p:slideViewPr>
    <p:cSldViewPr>
      <p:cViewPr varScale="1">
        <p:scale>
          <a:sx n="93" d="100"/>
          <a:sy n="93" d="100"/>
        </p:scale>
        <p:origin x="936" y="66"/>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grada glav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l-SI"/>
          </a:p>
        </p:txBody>
      </p:sp>
      <p:sp>
        <p:nvSpPr>
          <p:cNvPr id="3" name="Ograda datum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A363A0-1EA8-4D2D-8038-BCD24E5748DB}" type="datetimeFigureOut">
              <a:rPr lang="sl-SI" smtClean="0"/>
              <a:pPr/>
              <a:t>25.4.2013</a:t>
            </a:fld>
            <a:endParaRPr lang="sl-SI"/>
          </a:p>
        </p:txBody>
      </p:sp>
      <p:sp>
        <p:nvSpPr>
          <p:cNvPr id="4" name="Ograda stranske slike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sl-SI"/>
          </a:p>
        </p:txBody>
      </p:sp>
      <p:sp>
        <p:nvSpPr>
          <p:cNvPr id="5" name="Ograda opomb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6" name="Ograda no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sl-SI"/>
          </a:p>
        </p:txBody>
      </p:sp>
      <p:sp>
        <p:nvSpPr>
          <p:cNvPr id="7" name="Ograda številke diapoz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DF23F5B-BEA3-4104-90A0-D5222679FA83}" type="slidenum">
              <a:rPr lang="sl-SI" smtClean="0"/>
              <a:pPr/>
              <a:t>‹#›</a:t>
            </a:fld>
            <a:endParaRPr lang="sl-SI"/>
          </a:p>
        </p:txBody>
      </p:sp>
    </p:spTree>
    <p:extLst>
      <p:ext uri="{BB962C8B-B14F-4D97-AF65-F5344CB8AC3E}">
        <p14:creationId xmlns:p14="http://schemas.microsoft.com/office/powerpoint/2010/main" val="4383591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l-SI" dirty="0" smtClean="0"/>
              <a:t>Danes si bomo</a:t>
            </a:r>
            <a:r>
              <a:rPr lang="sl-SI" baseline="0" dirty="0" smtClean="0"/>
              <a:t> na preprostem primeru ogledali kako razvijati spletne strani z dotično podporo</a:t>
            </a:r>
          </a:p>
          <a:p>
            <a:endParaRPr lang="sl-SI" baseline="0" dirty="0" smtClean="0"/>
          </a:p>
          <a:p>
            <a:r>
              <a:rPr lang="sl-SI" baseline="0" dirty="0" smtClean="0"/>
              <a:t>Navodila kako poskrbeti za kompatibilnost</a:t>
            </a:r>
          </a:p>
          <a:p>
            <a:endParaRPr lang="sl-SI" baseline="0" dirty="0" smtClean="0"/>
          </a:p>
          <a:p>
            <a:r>
              <a:rPr lang="sl-SI" baseline="0" dirty="0" smtClean="0"/>
              <a:t>Za začetek si oglejmo kako izkoriščati pointer model (explore touch, contre your)</a:t>
            </a:r>
            <a:endParaRPr lang="sl-SI" dirty="0"/>
          </a:p>
        </p:txBody>
      </p:sp>
      <p:sp>
        <p:nvSpPr>
          <p:cNvPr id="4" name="Slide Number Placeholder 3"/>
          <p:cNvSpPr>
            <a:spLocks noGrp="1"/>
          </p:cNvSpPr>
          <p:nvPr>
            <p:ph type="sldNum" sz="quarter" idx="10"/>
          </p:nvPr>
        </p:nvSpPr>
        <p:spPr/>
        <p:txBody>
          <a:bodyPr/>
          <a:lstStyle/>
          <a:p>
            <a:fld id="{7DF23F5B-BEA3-4104-90A0-D5222679FA83}" type="slidenum">
              <a:rPr lang="sl-SI" smtClean="0"/>
              <a:pPr/>
              <a:t>1</a:t>
            </a:fld>
            <a:endParaRPr lang="sl-SI"/>
          </a:p>
        </p:txBody>
      </p:sp>
    </p:spTree>
    <p:extLst>
      <p:ext uri="{BB962C8B-B14F-4D97-AF65-F5344CB8AC3E}">
        <p14:creationId xmlns:p14="http://schemas.microsoft.com/office/powerpoint/2010/main" val="26748076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l-SI" dirty="0" smtClean="0"/>
              <a:t>Nov</a:t>
            </a:r>
            <a:r>
              <a:rPr lang="sl-SI" baseline="0" dirty="0" smtClean="0"/>
              <a:t> pristop pri </a:t>
            </a:r>
            <a:r>
              <a:rPr lang="sl-SI" baseline="0" dirty="0" smtClean="0"/>
              <a:t>obvladovanju </a:t>
            </a:r>
            <a:r>
              <a:rPr lang="sl-SI" baseline="0" dirty="0" smtClean="0"/>
              <a:t>interakcij. Razvil ga je W3C. Omogoča abstrakcijo vhodne točke.</a:t>
            </a:r>
          </a:p>
          <a:p>
            <a:endParaRPr lang="sl-SI"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sl-SI" baseline="0" dirty="0" smtClean="0"/>
              <a:t>Pointer model omogoča touch, mouse in pen support na windows napravah. To je kontaktna točka na zaslonu. To pomeni, da ne potrebujemo implementirat logike za posamezne input interakcije ampak za vse obstaja enak model.</a:t>
            </a:r>
            <a:endParaRPr lang="sl-SI" dirty="0" smtClean="0"/>
          </a:p>
          <a:p>
            <a:endParaRPr lang="sl-SI" dirty="0" smtClean="0"/>
          </a:p>
          <a:p>
            <a:r>
              <a:rPr lang="sl-SI" dirty="0" smtClean="0"/>
              <a:t>Ohranja</a:t>
            </a:r>
            <a:r>
              <a:rPr lang="sl-SI" baseline="0" dirty="0" smtClean="0"/>
              <a:t> preprostost mouse eventov ampak podpira različne vhodne točke, pomeni, da se vam ni potrebno učiti neke popolnoma nove tehnologije. Event objekt ima vse lastnosti mouse event objekta (client x, client y, etc.)</a:t>
            </a:r>
            <a:endParaRPr lang="sl-SI" dirty="0"/>
          </a:p>
        </p:txBody>
      </p:sp>
      <p:sp>
        <p:nvSpPr>
          <p:cNvPr id="4" name="Slide Number Placeholder 3"/>
          <p:cNvSpPr>
            <a:spLocks noGrp="1"/>
          </p:cNvSpPr>
          <p:nvPr>
            <p:ph type="sldNum" sz="quarter" idx="10"/>
          </p:nvPr>
        </p:nvSpPr>
        <p:spPr/>
        <p:txBody>
          <a:bodyPr/>
          <a:lstStyle/>
          <a:p>
            <a:fld id="{7DF23F5B-BEA3-4104-90A0-D5222679FA83}" type="slidenum">
              <a:rPr lang="sl-SI" smtClean="0"/>
              <a:pPr/>
              <a:t>11</a:t>
            </a:fld>
            <a:endParaRPr lang="sl-SI"/>
          </a:p>
        </p:txBody>
      </p:sp>
    </p:spTree>
    <p:extLst>
      <p:ext uri="{BB962C8B-B14F-4D97-AF65-F5344CB8AC3E}">
        <p14:creationId xmlns:p14="http://schemas.microsoft.com/office/powerpoint/2010/main" val="34563854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l-SI" dirty="0" smtClean="0"/>
              <a:t>Amazing experience</a:t>
            </a:r>
            <a:endParaRPr lang="sl-SI" dirty="0"/>
          </a:p>
        </p:txBody>
      </p:sp>
      <p:sp>
        <p:nvSpPr>
          <p:cNvPr id="4" name="Slide Number Placeholder 3"/>
          <p:cNvSpPr>
            <a:spLocks noGrp="1"/>
          </p:cNvSpPr>
          <p:nvPr>
            <p:ph type="sldNum" sz="quarter" idx="10"/>
          </p:nvPr>
        </p:nvSpPr>
        <p:spPr/>
        <p:txBody>
          <a:bodyPr/>
          <a:lstStyle/>
          <a:p>
            <a:fld id="{7DF23F5B-BEA3-4104-90A0-D5222679FA83}" type="slidenum">
              <a:rPr lang="sl-SI" smtClean="0"/>
              <a:pPr/>
              <a:t>13</a:t>
            </a:fld>
            <a:endParaRPr lang="sl-SI"/>
          </a:p>
        </p:txBody>
      </p:sp>
    </p:spTree>
    <p:extLst>
      <p:ext uri="{BB962C8B-B14F-4D97-AF65-F5344CB8AC3E}">
        <p14:creationId xmlns:p14="http://schemas.microsoft.com/office/powerpoint/2010/main" val="1438377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10"/>
          </p:nvPr>
        </p:nvSpPr>
        <p:spPr/>
        <p:txBody>
          <a:bodyPr/>
          <a:lstStyle/>
          <a:p>
            <a:fld id="{7DF23F5B-BEA3-4104-90A0-D5222679FA83}" type="slidenum">
              <a:rPr lang="sl-SI" smtClean="0"/>
              <a:pPr/>
              <a:t>2</a:t>
            </a:fld>
            <a:endParaRPr lang="sl-SI"/>
          </a:p>
        </p:txBody>
      </p:sp>
    </p:spTree>
    <p:extLst>
      <p:ext uri="{BB962C8B-B14F-4D97-AF65-F5344CB8AC3E}">
        <p14:creationId xmlns:p14="http://schemas.microsoft.com/office/powerpoint/2010/main" val="1048610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l-SI" dirty="0" smtClean="0"/>
              <a:t>Z naravnimi uporabniškimi</a:t>
            </a:r>
            <a:r>
              <a:rPr lang="sl-SI" baseline="0" dirty="0" smtClean="0"/>
              <a:t> vmesniki se srečujemo že skoraj na vsakem koraku. Če imamo naravne uporabniške vmesnike si želimo da imamo tudi naravno interakcijo ali vsaj približek le te. Z uporabo Internet explorerja 10 in Windows 8 je to mogoče. </a:t>
            </a:r>
          </a:p>
          <a:p>
            <a:endParaRPr lang="sl-SI" dirty="0" smtClean="0"/>
          </a:p>
          <a:p>
            <a:r>
              <a:rPr lang="sl-SI" dirty="0" smtClean="0"/>
              <a:t>http://blogs.msdn.com/cfs-filesystemfile.ashx/__key/communityserver-blogs-components-weblogfiles/00-00-01-29-43-metablogapi/8407.Touch_2D00_gestures_5F00_66B138A4.jpg</a:t>
            </a:r>
            <a:endParaRPr lang="sl-SI" dirty="0"/>
          </a:p>
        </p:txBody>
      </p:sp>
      <p:sp>
        <p:nvSpPr>
          <p:cNvPr id="4" name="Slide Number Placeholder 3"/>
          <p:cNvSpPr>
            <a:spLocks noGrp="1"/>
          </p:cNvSpPr>
          <p:nvPr>
            <p:ph type="sldNum" sz="quarter" idx="10"/>
          </p:nvPr>
        </p:nvSpPr>
        <p:spPr/>
        <p:txBody>
          <a:bodyPr/>
          <a:lstStyle/>
          <a:p>
            <a:fld id="{7DF23F5B-BEA3-4104-90A0-D5222679FA83}" type="slidenum">
              <a:rPr lang="sl-SI" smtClean="0"/>
              <a:pPr/>
              <a:t>3</a:t>
            </a:fld>
            <a:endParaRPr lang="sl-SI"/>
          </a:p>
        </p:txBody>
      </p:sp>
    </p:spTree>
    <p:extLst>
      <p:ext uri="{BB962C8B-B14F-4D97-AF65-F5344CB8AC3E}">
        <p14:creationId xmlns:p14="http://schemas.microsoft.com/office/powerpoint/2010/main" val="306891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l-SI" dirty="0" smtClean="0"/>
              <a:t>Pa si za začetek oglejmo</a:t>
            </a:r>
            <a:r>
              <a:rPr lang="sl-SI" baseline="0" dirty="0" smtClean="0"/>
              <a:t> na kaj moramo biti pozorni, ko razvijamo za dotike</a:t>
            </a:r>
            <a:endParaRPr lang="sl-SI" dirty="0"/>
          </a:p>
        </p:txBody>
      </p:sp>
      <p:sp>
        <p:nvSpPr>
          <p:cNvPr id="4" name="Slide Number Placeholder 3"/>
          <p:cNvSpPr>
            <a:spLocks noGrp="1"/>
          </p:cNvSpPr>
          <p:nvPr>
            <p:ph type="sldNum" sz="quarter" idx="10"/>
          </p:nvPr>
        </p:nvSpPr>
        <p:spPr/>
        <p:txBody>
          <a:bodyPr/>
          <a:lstStyle/>
          <a:p>
            <a:fld id="{7DF23F5B-BEA3-4104-90A0-D5222679FA83}" type="slidenum">
              <a:rPr lang="sl-SI" smtClean="0"/>
              <a:pPr/>
              <a:t>4</a:t>
            </a:fld>
            <a:endParaRPr lang="sl-SI"/>
          </a:p>
        </p:txBody>
      </p:sp>
    </p:spTree>
    <p:extLst>
      <p:ext uri="{BB962C8B-B14F-4D97-AF65-F5344CB8AC3E}">
        <p14:creationId xmlns:p14="http://schemas.microsoft.com/office/powerpoint/2010/main" val="3106115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l-SI" b="1" dirty="0" smtClean="0"/>
              <a:t>11m - 40px</a:t>
            </a:r>
            <a:r>
              <a:rPr lang="sl-SI" b="1" baseline="0" dirty="0" smtClean="0"/>
              <a:t>: hitro in natančno</a:t>
            </a:r>
          </a:p>
          <a:p>
            <a:endParaRPr lang="sl-SI" b="1" baseline="0" dirty="0" smtClean="0"/>
          </a:p>
          <a:p>
            <a:r>
              <a:rPr lang="sl-SI" b="1" baseline="0" dirty="0" smtClean="0"/>
              <a:t>7-9mm – natančnost zadetka pade in hitrost se zmanjšuje</a:t>
            </a:r>
          </a:p>
          <a:p>
            <a:endParaRPr lang="sl-SI" baseline="0" dirty="0" smtClean="0"/>
          </a:p>
          <a:p>
            <a:r>
              <a:rPr lang="sl-SI" b="1" baseline="0" dirty="0" smtClean="0"/>
              <a:t>Iz uporabniškega vidika manj kot 11mm nenatančno, </a:t>
            </a:r>
            <a:r>
              <a:rPr lang="sl-SI" b="1" baseline="0" dirty="0" smtClean="0"/>
              <a:t>uporabnik demotiviran in zapusti spletno stran podzavesno.</a:t>
            </a:r>
          </a:p>
          <a:p>
            <a:endParaRPr lang="sl-SI" b="1" baseline="0" dirty="0" smtClean="0"/>
          </a:p>
          <a:p>
            <a:r>
              <a:rPr lang="sl-SI" b="1" baseline="0" dirty="0" smtClean="0"/>
              <a:t>Minimal 40px je najboljše</a:t>
            </a:r>
          </a:p>
          <a:p>
            <a:endParaRPr lang="sl-SI" dirty="0"/>
          </a:p>
        </p:txBody>
      </p:sp>
      <p:sp>
        <p:nvSpPr>
          <p:cNvPr id="4" name="Slide Number Placeholder 3"/>
          <p:cNvSpPr>
            <a:spLocks noGrp="1"/>
          </p:cNvSpPr>
          <p:nvPr>
            <p:ph type="sldNum" sz="quarter" idx="10"/>
          </p:nvPr>
        </p:nvSpPr>
        <p:spPr/>
        <p:txBody>
          <a:bodyPr/>
          <a:lstStyle/>
          <a:p>
            <a:fld id="{7DF23F5B-BEA3-4104-90A0-D5222679FA83}" type="slidenum">
              <a:rPr lang="sl-SI" smtClean="0"/>
              <a:pPr/>
              <a:t>5</a:t>
            </a:fld>
            <a:endParaRPr lang="sl-SI"/>
          </a:p>
        </p:txBody>
      </p:sp>
    </p:spTree>
    <p:extLst>
      <p:ext uri="{BB962C8B-B14F-4D97-AF65-F5344CB8AC3E}">
        <p14:creationId xmlns:p14="http://schemas.microsoft.com/office/powerpoint/2010/main" val="2613090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l-SI" dirty="0" smtClean="0"/>
              <a:t>Ko se</a:t>
            </a:r>
            <a:r>
              <a:rPr lang="sl-SI" baseline="0" dirty="0" smtClean="0"/>
              <a:t> približamo tarči na koncu menija, se </a:t>
            </a:r>
            <a:r>
              <a:rPr lang="sl-SI" baseline="0" dirty="0" smtClean="0"/>
              <a:t>hitrost premikanja </a:t>
            </a:r>
            <a:r>
              <a:rPr lang="sl-SI" baseline="0" dirty="0" smtClean="0"/>
              <a:t>miške zmanjša (http://en.wikipedia.org/wiki/Fitts%27s_law)</a:t>
            </a:r>
          </a:p>
          <a:p>
            <a:r>
              <a:rPr lang="sl-SI" baseline="0" dirty="0" smtClean="0"/>
              <a:t>Študije kažejo da </a:t>
            </a:r>
            <a:r>
              <a:rPr lang="sl-SI" baseline="0" dirty="0" smtClean="0"/>
              <a:t>hover ni miški </a:t>
            </a:r>
            <a:r>
              <a:rPr lang="sl-SI" baseline="0" dirty="0" smtClean="0"/>
              <a:t>prijazna funkcionalnost</a:t>
            </a:r>
          </a:p>
          <a:p>
            <a:endParaRPr lang="sl-SI" baseline="0" dirty="0" smtClean="0"/>
          </a:p>
          <a:p>
            <a:r>
              <a:rPr lang="sl-SI" baseline="0" dirty="0" smtClean="0"/>
              <a:t>Glede na </a:t>
            </a:r>
            <a:r>
              <a:rPr lang="sl-SI" baseline="0" dirty="0" smtClean="0"/>
              <a:t>Fitsov </a:t>
            </a:r>
            <a:r>
              <a:rPr lang="sl-SI" baseline="0" dirty="0" smtClean="0"/>
              <a:t>zakon, ki meri uspšenost in hitros uporabniške izkušnje je hitrost in preprostos </a:t>
            </a:r>
            <a:r>
              <a:rPr lang="sl-SI" baseline="0" dirty="0" smtClean="0"/>
              <a:t>pomembna: http://en.wikipedia.org/wiki/Fitts%27s_law  </a:t>
            </a:r>
            <a:endParaRPr lang="sl-SI" dirty="0"/>
          </a:p>
        </p:txBody>
      </p:sp>
      <p:sp>
        <p:nvSpPr>
          <p:cNvPr id="4" name="Slide Number Placeholder 3"/>
          <p:cNvSpPr>
            <a:spLocks noGrp="1"/>
          </p:cNvSpPr>
          <p:nvPr>
            <p:ph type="sldNum" sz="quarter" idx="10"/>
          </p:nvPr>
        </p:nvSpPr>
        <p:spPr/>
        <p:txBody>
          <a:bodyPr/>
          <a:lstStyle/>
          <a:p>
            <a:fld id="{7DF23F5B-BEA3-4104-90A0-D5222679FA83}" type="slidenum">
              <a:rPr lang="sl-SI" smtClean="0"/>
              <a:pPr/>
              <a:t>6</a:t>
            </a:fld>
            <a:endParaRPr lang="sl-SI"/>
          </a:p>
        </p:txBody>
      </p:sp>
    </p:spTree>
    <p:extLst>
      <p:ext uri="{BB962C8B-B14F-4D97-AF65-F5344CB8AC3E}">
        <p14:creationId xmlns:p14="http://schemas.microsoft.com/office/powerpoint/2010/main" val="31180730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l-SI" dirty="0" smtClean="0"/>
              <a:t>Prilagajanje tipkovnice</a:t>
            </a:r>
          </a:p>
          <a:p>
            <a:endParaRPr lang="sl-SI" dirty="0" smtClean="0"/>
          </a:p>
          <a:p>
            <a:r>
              <a:rPr lang="sl-SI" dirty="0" smtClean="0"/>
              <a:t>Lahko</a:t>
            </a:r>
            <a:r>
              <a:rPr lang="sl-SI" baseline="0" dirty="0" smtClean="0"/>
              <a:t> dodamo validacijo, regex vzorce </a:t>
            </a:r>
            <a:r>
              <a:rPr lang="sl-SI" baseline="0" dirty="0" smtClean="0"/>
              <a:t>ujemanja – ni potrebe po validaciji s pomočjo JavaScripta</a:t>
            </a:r>
            <a:endParaRPr lang="sl-SI" dirty="0"/>
          </a:p>
        </p:txBody>
      </p:sp>
      <p:sp>
        <p:nvSpPr>
          <p:cNvPr id="4" name="Slide Number Placeholder 3"/>
          <p:cNvSpPr>
            <a:spLocks noGrp="1"/>
          </p:cNvSpPr>
          <p:nvPr>
            <p:ph type="sldNum" sz="quarter" idx="10"/>
          </p:nvPr>
        </p:nvSpPr>
        <p:spPr/>
        <p:txBody>
          <a:bodyPr/>
          <a:lstStyle/>
          <a:p>
            <a:fld id="{7DF23F5B-BEA3-4104-90A0-D5222679FA83}" type="slidenum">
              <a:rPr lang="sl-SI" smtClean="0"/>
              <a:pPr/>
              <a:t>7</a:t>
            </a:fld>
            <a:endParaRPr lang="sl-SI"/>
          </a:p>
        </p:txBody>
      </p:sp>
    </p:spTree>
    <p:extLst>
      <p:ext uri="{BB962C8B-B14F-4D97-AF65-F5344CB8AC3E}">
        <p14:creationId xmlns:p14="http://schemas.microsoft.com/office/powerpoint/2010/main" val="15417486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l-SI" dirty="0" smtClean="0"/>
              <a:t>Namesto detektiranja</a:t>
            </a:r>
            <a:r>
              <a:rPr lang="sl-SI" baseline="0" dirty="0" smtClean="0"/>
              <a:t> uporabniškega vnosa in scroll </a:t>
            </a:r>
            <a:r>
              <a:rPr lang="sl-SI" baseline="0" dirty="0" smtClean="0"/>
              <a:t>to, </a:t>
            </a:r>
            <a:r>
              <a:rPr lang="sl-SI" baseline="0" dirty="0" smtClean="0"/>
              <a:t>uporabi vgrajene funkcionlanosti</a:t>
            </a:r>
          </a:p>
          <a:p>
            <a:endParaRPr lang="sl-SI" baseline="0" dirty="0" smtClean="0"/>
          </a:p>
          <a:p>
            <a:r>
              <a:rPr lang="sl-SI" baseline="0" dirty="0" smtClean="0"/>
              <a:t>Ni strojnega pospeševanja in native se izvaja na drugi niti</a:t>
            </a:r>
          </a:p>
          <a:p>
            <a:endParaRPr lang="sl-SI" baseline="0" dirty="0" smtClean="0"/>
          </a:p>
          <a:p>
            <a:r>
              <a:rPr lang="sl-SI" baseline="0" dirty="0" smtClean="0"/>
              <a:t>Panning and zooming letita na svojem HW pospešenem threadu in visoko optimizirana</a:t>
            </a:r>
            <a:endParaRPr lang="sl-SI" dirty="0"/>
          </a:p>
        </p:txBody>
      </p:sp>
      <p:sp>
        <p:nvSpPr>
          <p:cNvPr id="4" name="Slide Number Placeholder 3"/>
          <p:cNvSpPr>
            <a:spLocks noGrp="1"/>
          </p:cNvSpPr>
          <p:nvPr>
            <p:ph type="sldNum" sz="quarter" idx="10"/>
          </p:nvPr>
        </p:nvSpPr>
        <p:spPr/>
        <p:txBody>
          <a:bodyPr/>
          <a:lstStyle/>
          <a:p>
            <a:fld id="{7DF23F5B-BEA3-4104-90A0-D5222679FA83}" type="slidenum">
              <a:rPr lang="sl-SI" smtClean="0"/>
              <a:pPr/>
              <a:t>8</a:t>
            </a:fld>
            <a:endParaRPr lang="sl-SI"/>
          </a:p>
        </p:txBody>
      </p:sp>
    </p:spTree>
    <p:extLst>
      <p:ext uri="{BB962C8B-B14F-4D97-AF65-F5344CB8AC3E}">
        <p14:creationId xmlns:p14="http://schemas.microsoft.com/office/powerpoint/2010/main" val="33429860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10"/>
          </p:nvPr>
        </p:nvSpPr>
        <p:spPr/>
        <p:txBody>
          <a:bodyPr/>
          <a:lstStyle/>
          <a:p>
            <a:fld id="{7DF23F5B-BEA3-4104-90A0-D5222679FA83}" type="slidenum">
              <a:rPr lang="sl-SI" smtClean="0"/>
              <a:pPr/>
              <a:t>10</a:t>
            </a:fld>
            <a:endParaRPr lang="sl-SI"/>
          </a:p>
        </p:txBody>
      </p:sp>
    </p:spTree>
    <p:extLst>
      <p:ext uri="{BB962C8B-B14F-4D97-AF65-F5344CB8AC3E}">
        <p14:creationId xmlns:p14="http://schemas.microsoft.com/office/powerpoint/2010/main" val="40335127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aslovni diapozitiv">
    <p:spTree>
      <p:nvGrpSpPr>
        <p:cNvPr id="1" name=""/>
        <p:cNvGrpSpPr/>
        <p:nvPr/>
      </p:nvGrpSpPr>
      <p:grpSpPr>
        <a:xfrm>
          <a:off x="0" y="0"/>
          <a:ext cx="0" cy="0"/>
          <a:chOff x="0" y="0"/>
          <a:chExt cx="0" cy="0"/>
        </a:xfrm>
      </p:grpSpPr>
      <p:sp>
        <p:nvSpPr>
          <p:cNvPr id="7" name="Content Placeholder 16"/>
          <p:cNvSpPr>
            <a:spLocks noGrp="1"/>
          </p:cNvSpPr>
          <p:nvPr>
            <p:ph sz="quarter" idx="10" hasCustomPrompt="1"/>
          </p:nvPr>
        </p:nvSpPr>
        <p:spPr>
          <a:xfrm>
            <a:off x="611560" y="590550"/>
            <a:ext cx="1296144" cy="1171110"/>
          </a:xfrm>
          <a:solidFill>
            <a:srgbClr val="A80C95"/>
          </a:solidFill>
        </p:spPr>
        <p:txBody>
          <a:bodyPr anchor="b">
            <a:noAutofit/>
          </a:bodyPr>
          <a:lstStyle>
            <a:lvl1pPr marL="0" indent="0">
              <a:buNone/>
              <a:defRPr sz="2400"/>
            </a:lvl1pPr>
            <a:lvl2pPr>
              <a:defRPr sz="2400"/>
            </a:lvl2pPr>
            <a:lvl3pPr>
              <a:defRPr sz="2400"/>
            </a:lvl3pPr>
            <a:lvl4pPr>
              <a:defRPr sz="2400"/>
            </a:lvl4pPr>
            <a:lvl5pPr>
              <a:defRPr sz="2400"/>
            </a:lvl5pPr>
          </a:lstStyle>
          <a:p>
            <a:pPr lvl="0"/>
            <a:r>
              <a:rPr lang="en-US" dirty="0" smtClean="0"/>
              <a:t>[name]</a:t>
            </a:r>
            <a:endParaRPr lang="en-US" dirty="0"/>
          </a:p>
        </p:txBody>
      </p:sp>
      <p:sp>
        <p:nvSpPr>
          <p:cNvPr id="2" name="Naslov 1"/>
          <p:cNvSpPr>
            <a:spLocks noGrp="1"/>
          </p:cNvSpPr>
          <p:nvPr>
            <p:ph type="ctrTitle"/>
          </p:nvPr>
        </p:nvSpPr>
        <p:spPr>
          <a:xfrm>
            <a:off x="611560" y="1815666"/>
            <a:ext cx="7920878" cy="1102519"/>
          </a:xfrm>
        </p:spPr>
        <p:txBody>
          <a:bodyPr/>
          <a:lstStyle>
            <a:lvl1pPr>
              <a:defRPr sz="4800">
                <a:latin typeface="Segoe UI Light" pitchFamily="34" charset="0"/>
                <a:ea typeface="Segoe UI Symbol" pitchFamily="34" charset="0"/>
              </a:defRPr>
            </a:lvl1pPr>
          </a:lstStyle>
          <a:p>
            <a:r>
              <a:rPr lang="en-US" dirty="0" smtClean="0"/>
              <a:t>Click to edit Master title style</a:t>
            </a:r>
            <a:endParaRPr lang="sl-SI" dirty="0"/>
          </a:p>
        </p:txBody>
      </p:sp>
      <p:sp>
        <p:nvSpPr>
          <p:cNvPr id="3" name="Podnaslov 2"/>
          <p:cNvSpPr>
            <a:spLocks noGrp="1"/>
          </p:cNvSpPr>
          <p:nvPr>
            <p:ph type="subTitle" idx="1" hasCustomPrompt="1"/>
          </p:nvPr>
        </p:nvSpPr>
        <p:spPr>
          <a:xfrm>
            <a:off x="611602" y="2949792"/>
            <a:ext cx="7925428" cy="1314450"/>
          </a:xfrm>
        </p:spPr>
        <p:txBody>
          <a:bodyPr/>
          <a:lstStyle>
            <a:lvl1pPr marL="0" indent="0" algn="l">
              <a:buNone/>
              <a:defRPr>
                <a:solidFill>
                  <a:schemeClr val="tx1">
                    <a:tint val="75000"/>
                  </a:schemeClr>
                </a:solidFill>
                <a:latin typeface="Segoe UI Light" pitchFamily="34" charset="0"/>
                <a:ea typeface="Segoe UI Symbo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smtClean="0"/>
              <a:t>Click to edit Master text styles</a:t>
            </a:r>
          </a:p>
        </p:txBody>
      </p:sp>
      <p:sp>
        <p:nvSpPr>
          <p:cNvPr id="8" name="Content Placeholder 16"/>
          <p:cNvSpPr>
            <a:spLocks noGrp="1"/>
          </p:cNvSpPr>
          <p:nvPr>
            <p:ph sz="quarter" idx="11" hasCustomPrompt="1"/>
          </p:nvPr>
        </p:nvSpPr>
        <p:spPr>
          <a:xfrm>
            <a:off x="2080295" y="590550"/>
            <a:ext cx="1296144" cy="1171110"/>
          </a:xfrm>
          <a:solidFill>
            <a:srgbClr val="92D050"/>
          </a:solidFill>
        </p:spPr>
        <p:txBody>
          <a:bodyPr anchor="b">
            <a:noAutofit/>
          </a:bodyPr>
          <a:lstStyle>
            <a:lvl1pPr marL="0" indent="0">
              <a:buNone/>
              <a:defRPr sz="2400"/>
            </a:lvl1pPr>
            <a:lvl2pPr>
              <a:defRPr sz="2400"/>
            </a:lvl2pPr>
            <a:lvl3pPr>
              <a:defRPr sz="2400"/>
            </a:lvl3pPr>
            <a:lvl4pPr>
              <a:defRPr sz="2400"/>
            </a:lvl4pPr>
            <a:lvl5pPr>
              <a:defRPr sz="2400"/>
            </a:lvl5pPr>
          </a:lstStyle>
          <a:p>
            <a:pPr lvl="0"/>
            <a:r>
              <a:rPr lang="en-US" dirty="0" smtClean="0"/>
              <a:t>[name]</a:t>
            </a:r>
            <a:endParaRPr lang="en-US" dirty="0"/>
          </a:p>
        </p:txBody>
      </p:sp>
      <p:sp>
        <p:nvSpPr>
          <p:cNvPr id="9" name="Content Placeholder 16"/>
          <p:cNvSpPr>
            <a:spLocks noGrp="1"/>
          </p:cNvSpPr>
          <p:nvPr>
            <p:ph sz="quarter" idx="12" hasCustomPrompt="1"/>
          </p:nvPr>
        </p:nvSpPr>
        <p:spPr>
          <a:xfrm>
            <a:off x="3563888" y="590550"/>
            <a:ext cx="1296144" cy="1171110"/>
          </a:xfrm>
          <a:solidFill>
            <a:srgbClr val="00B0F0"/>
          </a:solidFill>
        </p:spPr>
        <p:txBody>
          <a:bodyPr anchor="b">
            <a:noAutofit/>
          </a:bodyPr>
          <a:lstStyle>
            <a:lvl1pPr marL="0" indent="0">
              <a:buNone/>
              <a:defRPr sz="2400"/>
            </a:lvl1pPr>
            <a:lvl2pPr>
              <a:defRPr sz="2400"/>
            </a:lvl2pPr>
            <a:lvl3pPr>
              <a:defRPr sz="2400"/>
            </a:lvl3pPr>
            <a:lvl4pPr>
              <a:defRPr sz="2400"/>
            </a:lvl4pPr>
            <a:lvl5pPr>
              <a:defRPr sz="2400"/>
            </a:lvl5pPr>
          </a:lstStyle>
          <a:p>
            <a:pPr lvl="0"/>
            <a:r>
              <a:rPr lang="en-US" dirty="0" smtClean="0"/>
              <a:t>[name]</a:t>
            </a:r>
            <a:endParaRPr lang="en-US" dirty="0"/>
          </a:p>
        </p:txBody>
      </p:sp>
      <p:pic>
        <p:nvPicPr>
          <p:cNvPr id="13" name="Slika 12"/>
          <p:cNvPicPr>
            <a:picLocks noChangeAspect="1"/>
          </p:cNvPicPr>
          <p:nvPr userDrawn="1"/>
        </p:nvPicPr>
        <p:blipFill rotWithShape="1">
          <a:blip r:embed="rId2">
            <a:extLst>
              <a:ext uri="{28A0092B-C50C-407E-A947-70E740481C1C}">
                <a14:useLocalDpi xmlns:a14="http://schemas.microsoft.com/office/drawing/2010/main" val="0"/>
              </a:ext>
            </a:extLst>
          </a:blip>
          <a:srcRect t="15807"/>
          <a:stretch/>
        </p:blipFill>
        <p:spPr>
          <a:xfrm>
            <a:off x="7236297" y="-23798"/>
            <a:ext cx="1459372" cy="614348"/>
          </a:xfrm>
          <a:prstGeom prst="rect">
            <a:avLst/>
          </a:prstGeom>
        </p:spPr>
      </p:pic>
    </p:spTree>
    <p:extLst>
      <p:ext uri="{BB962C8B-B14F-4D97-AF65-F5344CB8AC3E}">
        <p14:creationId xmlns:p14="http://schemas.microsoft.com/office/powerpoint/2010/main" val="92188457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3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1+#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1+#ppt_w/2"/>
                                          </p:val>
                                        </p:tav>
                                        <p:tav tm="100000">
                                          <p:val>
                                            <p:strVal val="#ppt_x"/>
                                          </p:val>
                                        </p:tav>
                                      </p:tavLst>
                                    </p:anim>
                                    <p:anim calcmode="lin" valueType="num">
                                      <p:cBhvr additive="base">
                                        <p:cTn id="16"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tmplLst>
          <p:tmpl>
            <p:tnLst>
              <p:par>
                <p:cTn presetID="2" presetClass="entr" presetSubtype="2" decel="100000" fill="hold" nodeType="with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1000" fill="hold"/>
                        <p:tgtEl>
                          <p:spTgt spid="7"/>
                        </p:tgtEl>
                        <p:attrNameLst>
                          <p:attrName>ppt_x</p:attrName>
                        </p:attrNameLst>
                      </p:cBhvr>
                      <p:tavLst>
                        <p:tav tm="0">
                          <p:val>
                            <p:strVal val="1+#ppt_w/2"/>
                          </p:val>
                        </p:tav>
                        <p:tav tm="100000">
                          <p:val>
                            <p:strVal val="#ppt_x"/>
                          </p:val>
                        </p:tav>
                      </p:tavLst>
                    </p:anim>
                    <p:anim calcmode="lin" valueType="num">
                      <p:cBhvr additive="base">
                        <p:cTn dur="1000" fill="hold"/>
                        <p:tgtEl>
                          <p:spTgt spid="7"/>
                        </p:tgtEl>
                        <p:attrNameLst>
                          <p:attrName>ppt_y</p:attrName>
                        </p:attrNameLst>
                      </p:cBhvr>
                      <p:tavLst>
                        <p:tav tm="0">
                          <p:val>
                            <p:strVal val="#ppt_y"/>
                          </p:val>
                        </p:tav>
                        <p:tav tm="100000">
                          <p:val>
                            <p:strVal val="#ppt_y"/>
                          </p:val>
                        </p:tav>
                      </p:tavLst>
                    </p:anim>
                  </p:childTnLst>
                </p:cTn>
              </p:par>
            </p:tnLst>
          </p:tmpl>
        </p:tmplLst>
      </p:bldP>
      <p:bldP spid="8" grpId="0" animBg="1">
        <p:tmplLst>
          <p:tmpl>
            <p:tnLst>
              <p:par>
                <p:cTn presetID="2" presetClass="entr" presetSubtype="2" decel="100000" fill="hold" nodeType="withEffect">
                  <p:stCondLst>
                    <p:cond delay="30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1000" fill="hold"/>
                        <p:tgtEl>
                          <p:spTgt spid="8"/>
                        </p:tgtEl>
                        <p:attrNameLst>
                          <p:attrName>ppt_x</p:attrName>
                        </p:attrNameLst>
                      </p:cBhvr>
                      <p:tavLst>
                        <p:tav tm="0">
                          <p:val>
                            <p:strVal val="1+#ppt_w/2"/>
                          </p:val>
                        </p:tav>
                        <p:tav tm="100000">
                          <p:val>
                            <p:strVal val="#ppt_x"/>
                          </p:val>
                        </p:tav>
                      </p:tavLst>
                    </p:anim>
                    <p:anim calcmode="lin" valueType="num">
                      <p:cBhvr additive="base">
                        <p:cTn dur="1000" fill="hold"/>
                        <p:tgtEl>
                          <p:spTgt spid="8"/>
                        </p:tgtEl>
                        <p:attrNameLst>
                          <p:attrName>ppt_y</p:attrName>
                        </p:attrNameLst>
                      </p:cBhvr>
                      <p:tavLst>
                        <p:tav tm="0">
                          <p:val>
                            <p:strVal val="#ppt_y"/>
                          </p:val>
                        </p:tav>
                        <p:tav tm="100000">
                          <p:val>
                            <p:strVal val="#ppt_y"/>
                          </p:val>
                        </p:tav>
                      </p:tavLst>
                    </p:anim>
                  </p:childTnLst>
                </p:cTn>
              </p:par>
            </p:tnLst>
          </p:tmpl>
        </p:tmplLst>
      </p:bldP>
      <p:bldP spid="9" grpId="0" animBg="1">
        <p:tmplLst>
          <p:tmpl>
            <p:tnLst>
              <p:par>
                <p:cTn presetID="2" presetClass="entr" presetSubtype="2" decel="100000" fill="hold" nodeType="withEffect">
                  <p:stCondLst>
                    <p:cond delay="50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1000" fill="hold"/>
                        <p:tgtEl>
                          <p:spTgt spid="9"/>
                        </p:tgtEl>
                        <p:attrNameLst>
                          <p:attrName>ppt_x</p:attrName>
                        </p:attrNameLst>
                      </p:cBhvr>
                      <p:tavLst>
                        <p:tav tm="0">
                          <p:val>
                            <p:strVal val="1+#ppt_w/2"/>
                          </p:val>
                        </p:tav>
                        <p:tav tm="100000">
                          <p:val>
                            <p:strVal val="#ppt_x"/>
                          </p:val>
                        </p:tav>
                      </p:tavLst>
                    </p:anim>
                    <p:anim calcmode="lin" valueType="num">
                      <p:cBhvr additive="base">
                        <p:cTn dur="1000" fill="hold"/>
                        <p:tgtEl>
                          <p:spTgt spid="9"/>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Naslov 1"/>
          <p:cNvSpPr>
            <a:spLocks noGrp="1"/>
          </p:cNvSpPr>
          <p:nvPr>
            <p:ph type="title"/>
          </p:nvPr>
        </p:nvSpPr>
        <p:spPr>
          <a:xfrm>
            <a:off x="669348" y="0"/>
            <a:ext cx="8007108" cy="573528"/>
          </a:xfrm>
        </p:spPr>
        <p:txBody>
          <a:bodyPr/>
          <a:lstStyle/>
          <a:p>
            <a:r>
              <a:rPr lang="en-US" dirty="0" smtClean="0"/>
              <a:t>Click to edit Master title style</a:t>
            </a:r>
            <a:endParaRPr lang="sl-SI" dirty="0"/>
          </a:p>
        </p:txBody>
      </p:sp>
      <p:sp>
        <p:nvSpPr>
          <p:cNvPr id="3" name="Ograda vsebine 2"/>
          <p:cNvSpPr>
            <a:spLocks noGrp="1"/>
          </p:cNvSpPr>
          <p:nvPr>
            <p:ph idx="1"/>
          </p:nvPr>
        </p:nvSpPr>
        <p:spPr>
          <a:xfrm>
            <a:off x="683568" y="789552"/>
            <a:ext cx="8003232" cy="3780420"/>
          </a:xfrm>
        </p:spPr>
        <p:txBody>
          <a:bodyPr/>
          <a:lstStyle>
            <a:lvl1pPr>
              <a:buClr>
                <a:schemeClr val="accent5"/>
              </a:buClr>
              <a:defRPr/>
            </a:lvl1pPr>
            <a:lvl2pPr>
              <a:buClr>
                <a:schemeClr val="accent5"/>
              </a:buClr>
              <a:defRPr/>
            </a:lvl2pPr>
            <a:lvl3pPr>
              <a:buClr>
                <a:schemeClr val="accent5"/>
              </a:buClr>
              <a:defRPr/>
            </a:lvl3pPr>
            <a:lvl4pPr>
              <a:buClr>
                <a:schemeClr val="accent5"/>
              </a:buClr>
              <a:defRPr/>
            </a:lvl4pPr>
            <a:lvl5pPr>
              <a:buClr>
                <a:schemeClr val="accent5"/>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l-SI" dirty="0"/>
          </a:p>
        </p:txBody>
      </p:sp>
    </p:spTree>
    <p:extLst>
      <p:ext uri="{BB962C8B-B14F-4D97-AF65-F5344CB8AC3E}">
        <p14:creationId xmlns:p14="http://schemas.microsoft.com/office/powerpoint/2010/main" val="149631465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Naslov 1"/>
          <p:cNvSpPr>
            <a:spLocks noGrp="1"/>
          </p:cNvSpPr>
          <p:nvPr>
            <p:ph type="title"/>
          </p:nvPr>
        </p:nvSpPr>
        <p:spPr>
          <a:xfrm>
            <a:off x="724542" y="0"/>
            <a:ext cx="8000358" cy="573528"/>
          </a:xfrm>
        </p:spPr>
        <p:txBody>
          <a:bodyPr/>
          <a:lstStyle/>
          <a:p>
            <a:r>
              <a:rPr lang="en-US" dirty="0" smtClean="0"/>
              <a:t>Click to edit Master title style</a:t>
            </a:r>
            <a:endParaRPr lang="sl-SI" dirty="0"/>
          </a:p>
        </p:txBody>
      </p:sp>
      <p:sp>
        <p:nvSpPr>
          <p:cNvPr id="3" name="Ograda vsebine 2"/>
          <p:cNvSpPr>
            <a:spLocks noGrp="1"/>
          </p:cNvSpPr>
          <p:nvPr>
            <p:ph sz="half" idx="1"/>
          </p:nvPr>
        </p:nvSpPr>
        <p:spPr>
          <a:xfrm>
            <a:off x="683568" y="789553"/>
            <a:ext cx="3966592" cy="378041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l-SI" dirty="0"/>
          </a:p>
        </p:txBody>
      </p:sp>
      <p:sp>
        <p:nvSpPr>
          <p:cNvPr id="4" name="Ograda vsebine 3"/>
          <p:cNvSpPr>
            <a:spLocks noGrp="1"/>
          </p:cNvSpPr>
          <p:nvPr>
            <p:ph sz="half" idx="2"/>
          </p:nvPr>
        </p:nvSpPr>
        <p:spPr>
          <a:xfrm>
            <a:off x="4802560" y="789553"/>
            <a:ext cx="3922340" cy="378041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l-SI" dirty="0"/>
          </a:p>
        </p:txBody>
      </p:sp>
    </p:spTree>
    <p:extLst>
      <p:ext uri="{BB962C8B-B14F-4D97-AF65-F5344CB8AC3E}">
        <p14:creationId xmlns:p14="http://schemas.microsoft.com/office/powerpoint/2010/main" val="156688346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Naslov 1"/>
          <p:cNvSpPr>
            <a:spLocks noGrp="1"/>
          </p:cNvSpPr>
          <p:nvPr>
            <p:ph type="title"/>
          </p:nvPr>
        </p:nvSpPr>
        <p:spPr>
          <a:xfrm>
            <a:off x="467545" y="465517"/>
            <a:ext cx="8208912" cy="484748"/>
          </a:xfrm>
        </p:spPr>
        <p:txBody>
          <a:bodyPr/>
          <a:lstStyle>
            <a:lvl1pPr>
              <a:defRPr/>
            </a:lvl1pPr>
          </a:lstStyle>
          <a:p>
            <a:r>
              <a:rPr lang="en-US" dirty="0" smtClean="0"/>
              <a:t>Click to edit Master title style</a:t>
            </a:r>
            <a:endParaRPr lang="sl-SI" dirty="0"/>
          </a:p>
        </p:txBody>
      </p:sp>
      <p:sp>
        <p:nvSpPr>
          <p:cNvPr id="3" name="Ograda besedila 2"/>
          <p:cNvSpPr>
            <a:spLocks noGrp="1"/>
          </p:cNvSpPr>
          <p:nvPr>
            <p:ph type="body" idx="1"/>
          </p:nvPr>
        </p:nvSpPr>
        <p:spPr>
          <a:xfrm>
            <a:off x="457200" y="988621"/>
            <a:ext cx="4040188" cy="479822"/>
          </a:xfrm>
        </p:spPr>
        <p:txBody>
          <a:bodyPr anchor="t" anchorCtr="0">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Ograda vsebine 3"/>
          <p:cNvSpPr>
            <a:spLocks noGrp="1"/>
          </p:cNvSpPr>
          <p:nvPr>
            <p:ph sz="half" idx="2"/>
          </p:nvPr>
        </p:nvSpPr>
        <p:spPr>
          <a:xfrm>
            <a:off x="457200" y="1491630"/>
            <a:ext cx="4040188" cy="294027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l-SI" dirty="0"/>
          </a:p>
        </p:txBody>
      </p:sp>
      <p:sp>
        <p:nvSpPr>
          <p:cNvPr id="5" name="Ograda besedila 4"/>
          <p:cNvSpPr>
            <a:spLocks noGrp="1"/>
          </p:cNvSpPr>
          <p:nvPr>
            <p:ph type="body" sz="quarter" idx="3"/>
          </p:nvPr>
        </p:nvSpPr>
        <p:spPr>
          <a:xfrm>
            <a:off x="4645026" y="988621"/>
            <a:ext cx="4041775" cy="479822"/>
          </a:xfrm>
        </p:spPr>
        <p:txBody>
          <a:bodyPr anchor="t" anchorCtr="0">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Ograda vsebine 5"/>
          <p:cNvSpPr>
            <a:spLocks noGrp="1"/>
          </p:cNvSpPr>
          <p:nvPr>
            <p:ph sz="quarter" idx="4"/>
          </p:nvPr>
        </p:nvSpPr>
        <p:spPr>
          <a:xfrm>
            <a:off x="4645026" y="1491630"/>
            <a:ext cx="4041775" cy="294027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l-SI" dirty="0"/>
          </a:p>
        </p:txBody>
      </p:sp>
    </p:spTree>
    <p:extLst>
      <p:ext uri="{BB962C8B-B14F-4D97-AF65-F5344CB8AC3E}">
        <p14:creationId xmlns:p14="http://schemas.microsoft.com/office/powerpoint/2010/main" val="254624191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p:cNvSpPr>
            <a:spLocks noGrp="1"/>
          </p:cNvSpPr>
          <p:nvPr>
            <p:ph type="title"/>
          </p:nvPr>
        </p:nvSpPr>
        <p:spPr>
          <a:xfrm>
            <a:off x="683568" y="5626"/>
            <a:ext cx="7992888" cy="567902"/>
          </a:xfrm>
        </p:spPr>
        <p:txBody>
          <a:bodyPr/>
          <a:lstStyle/>
          <a:p>
            <a:r>
              <a:rPr lang="en-US" dirty="0" smtClean="0"/>
              <a:t>Click to edit Master title style</a:t>
            </a:r>
            <a:endParaRPr lang="sl-SI" dirty="0"/>
          </a:p>
        </p:txBody>
      </p:sp>
    </p:spTree>
    <p:extLst>
      <p:ext uri="{BB962C8B-B14F-4D97-AF65-F5344CB8AC3E}">
        <p14:creationId xmlns:p14="http://schemas.microsoft.com/office/powerpoint/2010/main" val="390143804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784531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1_Naslov in vsebina">
    <p:spTree>
      <p:nvGrpSpPr>
        <p:cNvPr id="1" name=""/>
        <p:cNvGrpSpPr/>
        <p:nvPr/>
      </p:nvGrpSpPr>
      <p:grpSpPr>
        <a:xfrm>
          <a:off x="0" y="0"/>
          <a:ext cx="0" cy="0"/>
          <a:chOff x="0" y="0"/>
          <a:chExt cx="0" cy="0"/>
        </a:xfrm>
      </p:grpSpPr>
      <p:sp>
        <p:nvSpPr>
          <p:cNvPr id="2" name="Naslov 1"/>
          <p:cNvSpPr>
            <a:spLocks noGrp="1"/>
          </p:cNvSpPr>
          <p:nvPr>
            <p:ph type="title"/>
          </p:nvPr>
        </p:nvSpPr>
        <p:spPr>
          <a:xfrm>
            <a:off x="590873" y="357504"/>
            <a:ext cx="3008313" cy="918103"/>
          </a:xfrm>
        </p:spPr>
        <p:txBody>
          <a:bodyPr anchor="b"/>
          <a:lstStyle>
            <a:lvl1pPr algn="l">
              <a:defRPr sz="2000" b="1"/>
            </a:lvl1pPr>
          </a:lstStyle>
          <a:p>
            <a:r>
              <a:rPr lang="en-US" dirty="0" smtClean="0"/>
              <a:t>Click to edit Master title style</a:t>
            </a:r>
            <a:endParaRPr lang="sl-SI" dirty="0"/>
          </a:p>
        </p:txBody>
      </p:sp>
      <p:sp>
        <p:nvSpPr>
          <p:cNvPr id="3" name="Ograda vsebine 2"/>
          <p:cNvSpPr>
            <a:spLocks noGrp="1"/>
          </p:cNvSpPr>
          <p:nvPr>
            <p:ph idx="1"/>
          </p:nvPr>
        </p:nvSpPr>
        <p:spPr>
          <a:xfrm>
            <a:off x="3708722" y="357504"/>
            <a:ext cx="4967734" cy="4212469"/>
          </a:xfrm>
        </p:spPr>
        <p:txBody>
          <a:bodyPr/>
          <a:lstStyle>
            <a:lvl1pPr>
              <a:defRPr sz="28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l-SI" dirty="0"/>
          </a:p>
        </p:txBody>
      </p:sp>
      <p:sp>
        <p:nvSpPr>
          <p:cNvPr id="4" name="Ograda besedila 3"/>
          <p:cNvSpPr>
            <a:spLocks noGrp="1"/>
          </p:cNvSpPr>
          <p:nvPr>
            <p:ph type="body" sz="half" idx="2"/>
          </p:nvPr>
        </p:nvSpPr>
        <p:spPr>
          <a:xfrm>
            <a:off x="590873" y="1383618"/>
            <a:ext cx="3008313" cy="318635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362839127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Naslov 1"/>
          <p:cNvSpPr>
            <a:spLocks noGrp="1"/>
          </p:cNvSpPr>
          <p:nvPr>
            <p:ph type="title"/>
          </p:nvPr>
        </p:nvSpPr>
        <p:spPr>
          <a:xfrm>
            <a:off x="1792288" y="3600450"/>
            <a:ext cx="5804048" cy="425054"/>
          </a:xfrm>
        </p:spPr>
        <p:txBody>
          <a:bodyPr anchor="b"/>
          <a:lstStyle>
            <a:lvl1pPr algn="l">
              <a:defRPr sz="2000" b="1"/>
            </a:lvl1pPr>
          </a:lstStyle>
          <a:p>
            <a:r>
              <a:rPr lang="en-US" dirty="0" smtClean="0"/>
              <a:t>Click to edit Master title style</a:t>
            </a:r>
            <a:endParaRPr lang="sl-SI" dirty="0"/>
          </a:p>
        </p:txBody>
      </p:sp>
      <p:sp>
        <p:nvSpPr>
          <p:cNvPr id="3" name="Ograda slike 2"/>
          <p:cNvSpPr>
            <a:spLocks noGrp="1"/>
          </p:cNvSpPr>
          <p:nvPr>
            <p:ph type="pic" idx="1"/>
          </p:nvPr>
        </p:nvSpPr>
        <p:spPr>
          <a:xfrm>
            <a:off x="1792288" y="411510"/>
            <a:ext cx="5804048" cy="313417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l-SI"/>
          </a:p>
        </p:txBody>
      </p:sp>
      <p:sp>
        <p:nvSpPr>
          <p:cNvPr id="4" name="Ograda besedila 3"/>
          <p:cNvSpPr>
            <a:spLocks noGrp="1"/>
          </p:cNvSpPr>
          <p:nvPr>
            <p:ph type="body" sz="half" idx="2"/>
          </p:nvPr>
        </p:nvSpPr>
        <p:spPr>
          <a:xfrm>
            <a:off x="1792288" y="4025503"/>
            <a:ext cx="5804048"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51169260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8" name="Ograda vsebine 9"/>
          <p:cNvSpPr>
            <a:spLocks noGrp="1"/>
          </p:cNvSpPr>
          <p:nvPr>
            <p:ph sz="quarter" idx="14"/>
          </p:nvPr>
        </p:nvSpPr>
        <p:spPr>
          <a:xfrm>
            <a:off x="1840977" y="357504"/>
            <a:ext cx="6331423" cy="322749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l-SI" dirty="0"/>
          </a:p>
        </p:txBody>
      </p:sp>
      <p:sp>
        <p:nvSpPr>
          <p:cNvPr id="2" name="Title 1"/>
          <p:cNvSpPr>
            <a:spLocks noGrp="1"/>
          </p:cNvSpPr>
          <p:nvPr>
            <p:ph type="title"/>
          </p:nvPr>
        </p:nvSpPr>
        <p:spPr>
          <a:xfrm>
            <a:off x="1846146" y="3774255"/>
            <a:ext cx="6311704" cy="300083"/>
          </a:xfrm>
        </p:spPr>
        <p:txBody>
          <a:bodyPr anchor="b"/>
          <a:lstStyle>
            <a:lvl1pPr algn="l">
              <a:defRPr sz="2000" b="1" cap="all" baseline="0"/>
            </a:lvl1pPr>
          </a:lstStyle>
          <a:p>
            <a:r>
              <a:rPr lang="en-US" dirty="0" smtClean="0"/>
              <a:t>Click to edit Master title style</a:t>
            </a:r>
            <a:endParaRPr lang="sl-SI" dirty="0"/>
          </a:p>
        </p:txBody>
      </p:sp>
      <p:sp>
        <p:nvSpPr>
          <p:cNvPr id="4" name="Text Placeholder 3"/>
          <p:cNvSpPr>
            <a:spLocks noGrp="1"/>
          </p:cNvSpPr>
          <p:nvPr>
            <p:ph type="body" sz="half" idx="2"/>
          </p:nvPr>
        </p:nvSpPr>
        <p:spPr>
          <a:xfrm>
            <a:off x="1846146" y="4074337"/>
            <a:ext cx="6311704"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45072056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233D7A"/>
            </a:gs>
            <a:gs pos="83000">
              <a:srgbClr val="002060"/>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6" name="Slika 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25971" y="4440199"/>
            <a:ext cx="1872208" cy="647927"/>
          </a:xfrm>
          <a:prstGeom prst="rect">
            <a:avLst/>
          </a:prstGeom>
        </p:spPr>
      </p:pic>
      <p:sp>
        <p:nvSpPr>
          <p:cNvPr id="2" name="Ograda naslova 1"/>
          <p:cNvSpPr>
            <a:spLocks noGrp="1"/>
          </p:cNvSpPr>
          <p:nvPr>
            <p:ph type="title"/>
          </p:nvPr>
        </p:nvSpPr>
        <p:spPr>
          <a:xfrm>
            <a:off x="668706" y="5627"/>
            <a:ext cx="8007750" cy="484748"/>
          </a:xfrm>
          <a:prstGeom prst="rect">
            <a:avLst/>
          </a:prstGeom>
        </p:spPr>
        <p:txBody>
          <a:bodyPr vert="horz" wrap="square" lIns="91440" tIns="45720" rIns="91440" bIns="45720" rtlCol="0" anchor="t" anchorCtr="0">
            <a:noAutofit/>
          </a:bodyPr>
          <a:lstStyle/>
          <a:p>
            <a:r>
              <a:rPr lang="sl-SI" dirty="0" err="1" smtClean="0"/>
              <a:t>Click</a:t>
            </a:r>
            <a:r>
              <a:rPr lang="sl-SI" dirty="0" smtClean="0"/>
              <a:t> to </a:t>
            </a:r>
            <a:r>
              <a:rPr lang="sl-SI" dirty="0" err="1" smtClean="0"/>
              <a:t>edit</a:t>
            </a:r>
            <a:r>
              <a:rPr lang="sl-SI" dirty="0" smtClean="0"/>
              <a:t> </a:t>
            </a:r>
            <a:r>
              <a:rPr lang="sl-SI" dirty="0" err="1" smtClean="0"/>
              <a:t>Master</a:t>
            </a:r>
            <a:r>
              <a:rPr lang="sl-SI" dirty="0" smtClean="0"/>
              <a:t> </a:t>
            </a:r>
            <a:r>
              <a:rPr lang="sl-SI" dirty="0" err="1" smtClean="0"/>
              <a:t>Title</a:t>
            </a:r>
            <a:r>
              <a:rPr lang="sl-SI" dirty="0" smtClean="0"/>
              <a:t> </a:t>
            </a:r>
            <a:r>
              <a:rPr lang="sl-SI" dirty="0" err="1" smtClean="0"/>
              <a:t>style</a:t>
            </a:r>
            <a:endParaRPr lang="sl-SI" dirty="0"/>
          </a:p>
        </p:txBody>
      </p:sp>
      <p:sp>
        <p:nvSpPr>
          <p:cNvPr id="3" name="Ograda besedila 2"/>
          <p:cNvSpPr>
            <a:spLocks noGrp="1"/>
          </p:cNvSpPr>
          <p:nvPr>
            <p:ph type="body" idx="1"/>
          </p:nvPr>
        </p:nvSpPr>
        <p:spPr>
          <a:xfrm>
            <a:off x="683568" y="789553"/>
            <a:ext cx="8003232" cy="380507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l-SI" dirty="0"/>
          </a:p>
        </p:txBody>
      </p:sp>
      <p:pic>
        <p:nvPicPr>
          <p:cNvPr id="9" name="Slika 8"/>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8401050" y="4658545"/>
            <a:ext cx="742950" cy="508880"/>
          </a:xfrm>
          <a:prstGeom prst="rect">
            <a:avLst/>
          </a:prstGeom>
        </p:spPr>
      </p:pic>
      <p:pic>
        <p:nvPicPr>
          <p:cNvPr id="11" name="Slika 10"/>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683568" cy="457200"/>
          </a:xfrm>
          <a:prstGeom prst="rect">
            <a:avLst/>
          </a:prstGeom>
        </p:spPr>
      </p:pic>
      <p:pic>
        <p:nvPicPr>
          <p:cNvPr id="13" name="Slika 12"/>
          <p:cNvPicPr>
            <a:picLocks noChangeAspect="1"/>
          </p:cNvPicPr>
          <p:nvPr userDrawn="1"/>
        </p:nvPicPr>
        <p:blipFill rotWithShape="1">
          <a:blip r:embed="rId11" cstate="print">
            <a:extLst>
              <a:ext uri="{28A0092B-C50C-407E-A947-70E740481C1C}">
                <a14:useLocalDpi xmlns:a14="http://schemas.microsoft.com/office/drawing/2010/main" val="0"/>
              </a:ext>
            </a:extLst>
          </a:blip>
          <a:srcRect r="75173"/>
          <a:stretch/>
        </p:blipFill>
        <p:spPr>
          <a:xfrm>
            <a:off x="8701830" y="519522"/>
            <a:ext cx="478682" cy="680628"/>
          </a:xfrm>
          <a:prstGeom prst="rect">
            <a:avLst/>
          </a:prstGeom>
        </p:spPr>
      </p:pic>
    </p:spTree>
    <p:extLst>
      <p:ext uri="{BB962C8B-B14F-4D97-AF65-F5344CB8AC3E}">
        <p14:creationId xmlns:p14="http://schemas.microsoft.com/office/powerpoint/2010/main" val="1733131653"/>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Lst>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txStyles>
    <p:titleStyle>
      <a:lvl1pPr algn="l" defTabSz="914400" rtl="0" eaLnBrk="1" latinLnBrk="0" hangingPunct="1">
        <a:spcBef>
          <a:spcPct val="0"/>
        </a:spcBef>
        <a:buNone/>
        <a:defRPr lang="sl-SI" sz="3200" b="0" kern="1200" cap="none" spc="-100" baseline="0" dirty="0">
          <a:ln w="3175">
            <a:noFill/>
          </a:ln>
          <a:solidFill>
            <a:schemeClr val="bg1"/>
          </a:solidFill>
          <a:effectLst/>
          <a:latin typeface="Segoe UI Light" pitchFamily="34" charset="0"/>
          <a:ea typeface="+mn-ea"/>
          <a:cs typeface="Arial" charset="0"/>
        </a:defRPr>
      </a:lvl1pPr>
    </p:titleStyle>
    <p:bodyStyle>
      <a:lvl1pPr marL="342900" indent="-342900" algn="l" defTabSz="914400" rtl="0" eaLnBrk="1" latinLnBrk="0" hangingPunct="1">
        <a:spcBef>
          <a:spcPct val="20000"/>
        </a:spcBef>
        <a:buClr>
          <a:schemeClr val="accent1"/>
        </a:buClr>
        <a:buFont typeface="Wingdings" pitchFamily="2" charset="2"/>
        <a:buChar char="§"/>
        <a:defRPr sz="2000" kern="1200" baseline="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chemeClr val="accent1"/>
        </a:buClr>
        <a:buFont typeface="Wingdings" pitchFamily="2" charset="2"/>
        <a:buChar char="§"/>
        <a:defRPr sz="2000" kern="1200" baseline="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chemeClr val="accent1"/>
        </a:buClr>
        <a:buFont typeface="Wingdings" pitchFamily="2" charset="2"/>
        <a:buChar char="§"/>
        <a:defRPr sz="2000" kern="1200" baseline="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chemeClr val="accent1"/>
        </a:buClr>
        <a:buFont typeface="Wingdings" pitchFamily="2" charset="2"/>
        <a:buChar char="§"/>
        <a:defRPr sz="2000" kern="1200" baseline="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chemeClr val="accent1"/>
        </a:buClr>
        <a:buFont typeface="Wingdings" pitchFamily="2" charset="2"/>
        <a:buChar char="§"/>
        <a:defRPr sz="2000" kern="1200" baseline="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http://msdn.microsoft.com/en-us/library/ie/hh771910.aspx" TargetMode="External"/><Relationship Id="rId3" Type="http://schemas.openxmlformats.org/officeDocument/2006/relationships/hyperlink" Target="http://msdn.microsoft.com/en-us/library/ie/hh771909.aspx" TargetMode="External"/><Relationship Id="rId7" Type="http://schemas.openxmlformats.org/officeDocument/2006/relationships/hyperlink" Target="http://msdn.microsoft.com/en-us/library/ie/hh771912.aspx"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msdn.microsoft.com/en-us/library/ie/hh771913.aspx" TargetMode="External"/><Relationship Id="rId5" Type="http://schemas.openxmlformats.org/officeDocument/2006/relationships/hyperlink" Target="http://msdn.microsoft.com/en-us/library/ie/hh771914.aspx" TargetMode="External"/><Relationship Id="rId10" Type="http://schemas.microsoft.com/office/2007/relationships/hdphoto" Target="../media/hdphoto1.wdp"/><Relationship Id="rId4" Type="http://schemas.openxmlformats.org/officeDocument/2006/relationships/hyperlink" Target="http://msdn.microsoft.com/en-us/library/ie/hh771911.aspx" TargetMode="External"/><Relationship Id="rId9"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hyperlink" Target="http://www.youtube.com/watch?v=vOvQCPLkPt4"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file:///C:\Users\Tomaz\SkyDrive\Microsoft\Predavanja\Force\TestPage.html"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www.contrejour.ie/" TargetMode="External"/><Relationship Id="rId5" Type="http://schemas.openxmlformats.org/officeDocument/2006/relationships/hyperlink" Target="http://www.thehungergamesexplorer.com/us/" TargetMode="External"/><Relationship Id="rId4" Type="http://schemas.openxmlformats.org/officeDocument/2006/relationships/hyperlink" Target="http://www.exploretouch.ie/"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s://mvp.support.microsoft.com/profile=D825049A-85DC-45C8-8D6B-035B600C093D" TargetMode="External"/><Relationship Id="rId2" Type="http://schemas.openxmlformats.org/officeDocument/2006/relationships/hyperlink" Target="mailto:tomaz.scavnicar@kodirnica.net" TargetMode="Externa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8" Type="http://schemas.openxmlformats.org/officeDocument/2006/relationships/hyperlink" Target="http://msdn.microsoft.com/en-us/library/windows/apps/hh770552.aspx" TargetMode="External"/><Relationship Id="rId3" Type="http://schemas.openxmlformats.org/officeDocument/2006/relationships/hyperlink" Target="http://aka.ms/pointerjs" TargetMode="External"/><Relationship Id="rId7" Type="http://schemas.openxmlformats.org/officeDocument/2006/relationships/hyperlink" Target="http://research.microsoft.com/en-us/projects/kinectedbrowser/" TargetMode="External"/><Relationship Id="rId2" Type="http://schemas.openxmlformats.org/officeDocument/2006/relationships/hyperlink" Target="http://aka.ms/handjs" TargetMode="External"/><Relationship Id="rId1" Type="http://schemas.openxmlformats.org/officeDocument/2006/relationships/slideLayout" Target="../slideLayouts/slideLayout2.xml"/><Relationship Id="rId6" Type="http://schemas.openxmlformats.org/officeDocument/2006/relationships/hyperlink" Target="http://bit.ly/pointerdoc" TargetMode="External"/><Relationship Id="rId11" Type="http://schemas.openxmlformats.org/officeDocument/2006/relationships/hyperlink" Target="http://www.contrejour.ie/" TargetMode="External"/><Relationship Id="rId5" Type="http://schemas.openxmlformats.org/officeDocument/2006/relationships/hyperlink" Target="http://bit.ly/win8touchguidance" TargetMode="External"/><Relationship Id="rId10" Type="http://schemas.openxmlformats.org/officeDocument/2006/relationships/hyperlink" Target="http://www.exploretouch.ie/" TargetMode="External"/><Relationship Id="rId4" Type="http://schemas.openxmlformats.org/officeDocument/2006/relationships/hyperlink" Target="http://www.w3.org/TR/pointerevents/" TargetMode="External"/><Relationship Id="rId9" Type="http://schemas.openxmlformats.org/officeDocument/2006/relationships/hyperlink" Target="http://winners.webbyawards.com/2013/web/website-features-and-design/best-homewelcome-page"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www.src.si/" TargetMode="External"/><Relationship Id="rId13"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5.png"/><Relationship Id="rId12" Type="http://schemas.openxmlformats.org/officeDocument/2006/relationships/hyperlink" Target="http://www.housing.si/" TargetMode="External"/><Relationship Id="rId2" Type="http://schemas.openxmlformats.org/officeDocument/2006/relationships/hyperlink" Target="http://www.ntk.si/" TargetMode="External"/><Relationship Id="rId1" Type="http://schemas.openxmlformats.org/officeDocument/2006/relationships/slideLayout" Target="../slideLayouts/slideLayout2.xml"/><Relationship Id="rId6" Type="http://schemas.openxmlformats.org/officeDocument/2006/relationships/hyperlink" Target="http://www.kompas-xnet.si/" TargetMode="External"/><Relationship Id="rId11" Type="http://schemas.openxmlformats.org/officeDocument/2006/relationships/image" Target="../media/image27.png"/><Relationship Id="rId5" Type="http://schemas.openxmlformats.org/officeDocument/2006/relationships/image" Target="../media/image24.png"/><Relationship Id="rId10" Type="http://schemas.openxmlformats.org/officeDocument/2006/relationships/hyperlink" Target="http://www.snt.si/" TargetMode="External"/><Relationship Id="rId4" Type="http://schemas.openxmlformats.org/officeDocument/2006/relationships/hyperlink" Target="http://www.avtenta.si/" TargetMode="External"/><Relationship Id="rId9"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hyperlink" Target="file:///C:\Users\Tomaz\SkyDrive\Microsoft\Predavanja\touch%20action%20full\Scrolling,%20panning,%20and%20zooming%20with%20touch%20input\HTML,JavaScript\Website\ZoomAndPan\default.html"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p:txBody>
          <a:bodyPr/>
          <a:lstStyle/>
          <a:p>
            <a:r>
              <a:rPr lang="sl-SI" dirty="0" smtClean="0"/>
              <a:t>IE 10: Več kot brskanje</a:t>
            </a:r>
            <a:endParaRPr lang="sl-SI" dirty="0"/>
          </a:p>
        </p:txBody>
      </p:sp>
      <p:sp>
        <p:nvSpPr>
          <p:cNvPr id="3" name="Podnaslov 2"/>
          <p:cNvSpPr>
            <a:spLocks noGrp="1"/>
          </p:cNvSpPr>
          <p:nvPr>
            <p:ph type="subTitle" idx="1"/>
          </p:nvPr>
        </p:nvSpPr>
        <p:spPr/>
        <p:txBody>
          <a:bodyPr/>
          <a:lstStyle/>
          <a:p>
            <a:r>
              <a:rPr lang="sl-SI" dirty="0" smtClean="0"/>
              <a:t>Tomaž Ščavničar</a:t>
            </a:r>
            <a:endParaRPr lang="sl-SI" dirty="0"/>
          </a:p>
        </p:txBody>
      </p:sp>
      <p:pic>
        <p:nvPicPr>
          <p:cNvPr id="10" name="Ograda vsebine 9"/>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673894" y="590550"/>
            <a:ext cx="1171575" cy="1171575"/>
          </a:xfrm>
        </p:spPr>
      </p:pic>
      <p:pic>
        <p:nvPicPr>
          <p:cNvPr id="11" name="Ograda vsebine 10"/>
          <p:cNvPicPr>
            <a:picLocks noGrp="1" noChangeAspect="1"/>
          </p:cNvPicPr>
          <p:nvPr>
            <p:ph sz="quarter" idx="11"/>
          </p:nvPr>
        </p:nvPicPr>
        <p:blipFill>
          <a:blip r:embed="rId4">
            <a:extLst>
              <a:ext uri="{28A0092B-C50C-407E-A947-70E740481C1C}">
                <a14:useLocalDpi xmlns:a14="http://schemas.microsoft.com/office/drawing/2010/main" val="0"/>
              </a:ext>
            </a:extLst>
          </a:blip>
          <a:stretch>
            <a:fillRect/>
          </a:stretch>
        </p:blipFill>
        <p:spPr>
          <a:xfrm>
            <a:off x="2142331" y="590550"/>
            <a:ext cx="1171575" cy="1171575"/>
          </a:xfrm>
        </p:spPr>
      </p:pic>
      <p:pic>
        <p:nvPicPr>
          <p:cNvPr id="12" name="Ograda vsebine 11"/>
          <p:cNvPicPr>
            <a:picLocks noGrp="1" noChangeAspect="1"/>
          </p:cNvPicPr>
          <p:nvPr>
            <p:ph sz="quarter" idx="12"/>
          </p:nvPr>
        </p:nvPicPr>
        <p:blipFill>
          <a:blip r:embed="rId5">
            <a:extLst>
              <a:ext uri="{28A0092B-C50C-407E-A947-70E740481C1C}">
                <a14:useLocalDpi xmlns:a14="http://schemas.microsoft.com/office/drawing/2010/main" val="0"/>
              </a:ext>
            </a:extLst>
          </a:blip>
          <a:stretch>
            <a:fillRect/>
          </a:stretch>
        </p:blipFill>
        <p:spPr>
          <a:xfrm>
            <a:off x="3625850" y="590550"/>
            <a:ext cx="1171575" cy="1171575"/>
          </a:xfr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3894" y="3363838"/>
            <a:ext cx="1733550" cy="704850"/>
          </a:xfrm>
          <a:prstGeom prst="rect">
            <a:avLst/>
          </a:prstGeom>
        </p:spPr>
      </p:pic>
    </p:spTree>
    <p:extLst>
      <p:ext uri="{BB962C8B-B14F-4D97-AF65-F5344CB8AC3E}">
        <p14:creationId xmlns:p14="http://schemas.microsoft.com/office/powerpoint/2010/main" val="100090391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sl-SI"/>
          </a:p>
        </p:txBody>
      </p:sp>
      <p:sp>
        <p:nvSpPr>
          <p:cNvPr id="3" name="Content Placeholder 2"/>
          <p:cNvSpPr>
            <a:spLocks noGrp="1"/>
          </p:cNvSpPr>
          <p:nvPr>
            <p:ph idx="1"/>
          </p:nvPr>
        </p:nvSpPr>
        <p:spPr/>
        <p:txBody>
          <a:bodyPr/>
          <a:lstStyle/>
          <a:p>
            <a:pPr marL="0" indent="0" algn="ctr">
              <a:buNone/>
            </a:pPr>
            <a:endParaRPr lang="sl-SI" dirty="0" smtClean="0"/>
          </a:p>
          <a:p>
            <a:pPr marL="0" indent="0" algn="ctr">
              <a:buNone/>
            </a:pPr>
            <a:endParaRPr lang="sl-SI" dirty="0"/>
          </a:p>
          <a:p>
            <a:pPr marL="0" indent="0" algn="ctr">
              <a:buNone/>
            </a:pPr>
            <a:endParaRPr lang="sl-SI" dirty="0" smtClean="0"/>
          </a:p>
          <a:p>
            <a:pPr marL="0" indent="0" algn="ctr">
              <a:buNone/>
            </a:pPr>
            <a:endParaRPr lang="sl-SI" dirty="0"/>
          </a:p>
          <a:p>
            <a:pPr marL="0" indent="0" algn="ctr">
              <a:buNone/>
            </a:pPr>
            <a:r>
              <a:rPr lang="sl-SI" dirty="0" smtClean="0"/>
              <a:t>POINTER MODEL</a:t>
            </a:r>
            <a:endParaRPr lang="sl-SI" dirty="0"/>
          </a:p>
        </p:txBody>
      </p:sp>
    </p:spTree>
    <p:extLst>
      <p:ext uri="{BB962C8B-B14F-4D97-AF65-F5344CB8AC3E}">
        <p14:creationId xmlns:p14="http://schemas.microsoft.com/office/powerpoint/2010/main" val="175414836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dirty="0" smtClean="0"/>
              <a:t>POINTER EVENTS</a:t>
            </a:r>
            <a:endParaRPr lang="sl-SI" dirty="0"/>
          </a:p>
        </p:txBody>
      </p:sp>
      <p:sp>
        <p:nvSpPr>
          <p:cNvPr id="5" name="Content Placeholder 4"/>
          <p:cNvSpPr>
            <a:spLocks noGrp="1"/>
          </p:cNvSpPr>
          <p:nvPr>
            <p:ph idx="1"/>
          </p:nvPr>
        </p:nvSpPr>
        <p:spPr/>
        <p:txBody>
          <a:bodyPr>
            <a:normAutofit fontScale="92500" lnSpcReduction="10000"/>
          </a:bodyPr>
          <a:lstStyle/>
          <a:p>
            <a:pPr>
              <a:lnSpc>
                <a:spcPct val="150000"/>
              </a:lnSpc>
            </a:pPr>
            <a:r>
              <a:rPr lang="en-US" dirty="0"/>
              <a:t>Similar to mouse events, </a:t>
            </a:r>
            <a:r>
              <a:rPr lang="en-US" i="1" dirty="0"/>
              <a:t>pointer events</a:t>
            </a:r>
            <a:r>
              <a:rPr lang="en-US" dirty="0"/>
              <a:t> fire on down, move, up, over, and out for each pointer:</a:t>
            </a:r>
            <a:endParaRPr lang="sl-SI" dirty="0"/>
          </a:p>
          <a:p>
            <a:pPr lvl="1">
              <a:lnSpc>
                <a:spcPct val="150000"/>
              </a:lnSpc>
            </a:pPr>
            <a:r>
              <a:rPr lang="sl-SI" b="1" dirty="0">
                <a:hlinkClick r:id="rId3"/>
              </a:rPr>
              <a:t>MSPointerDown</a:t>
            </a:r>
            <a:r>
              <a:rPr lang="sl-SI" dirty="0"/>
              <a:t> </a:t>
            </a:r>
          </a:p>
          <a:p>
            <a:pPr lvl="1">
              <a:lnSpc>
                <a:spcPct val="150000"/>
              </a:lnSpc>
            </a:pPr>
            <a:r>
              <a:rPr lang="sl-SI" b="1" dirty="0">
                <a:hlinkClick r:id="rId4"/>
              </a:rPr>
              <a:t>MSPointerMove</a:t>
            </a:r>
            <a:r>
              <a:rPr lang="sl-SI" dirty="0"/>
              <a:t> </a:t>
            </a:r>
          </a:p>
          <a:p>
            <a:pPr lvl="1">
              <a:lnSpc>
                <a:spcPct val="150000"/>
              </a:lnSpc>
            </a:pPr>
            <a:r>
              <a:rPr lang="sl-SI" b="1" dirty="0">
                <a:hlinkClick r:id="rId5"/>
              </a:rPr>
              <a:t>MSPointerUp</a:t>
            </a:r>
            <a:r>
              <a:rPr lang="sl-SI" dirty="0"/>
              <a:t> </a:t>
            </a:r>
          </a:p>
          <a:p>
            <a:pPr lvl="1">
              <a:lnSpc>
                <a:spcPct val="150000"/>
              </a:lnSpc>
            </a:pPr>
            <a:r>
              <a:rPr lang="sl-SI" b="1" dirty="0">
                <a:hlinkClick r:id="rId6"/>
              </a:rPr>
              <a:t>MSPointerOver</a:t>
            </a:r>
            <a:r>
              <a:rPr lang="sl-SI" dirty="0"/>
              <a:t> </a:t>
            </a:r>
          </a:p>
          <a:p>
            <a:pPr lvl="1">
              <a:lnSpc>
                <a:spcPct val="150000"/>
              </a:lnSpc>
            </a:pPr>
            <a:r>
              <a:rPr lang="sl-SI" b="1" dirty="0">
                <a:hlinkClick r:id="rId7"/>
              </a:rPr>
              <a:t>MSPointerOut</a:t>
            </a:r>
            <a:r>
              <a:rPr lang="sl-SI" dirty="0"/>
              <a:t> </a:t>
            </a:r>
          </a:p>
          <a:p>
            <a:pPr lvl="1">
              <a:lnSpc>
                <a:spcPct val="150000"/>
              </a:lnSpc>
            </a:pPr>
            <a:r>
              <a:rPr lang="sl-SI" b="1" dirty="0">
                <a:hlinkClick r:id="rId8"/>
              </a:rPr>
              <a:t>MSPointerHover</a:t>
            </a:r>
            <a:r>
              <a:rPr lang="sl-SI" dirty="0"/>
              <a:t> </a:t>
            </a:r>
          </a:p>
          <a:p>
            <a:endParaRPr lang="sl-SI" dirty="0"/>
          </a:p>
        </p:txBody>
      </p:sp>
      <p:pic>
        <p:nvPicPr>
          <p:cNvPr id="6" name="Content Placeholder 3"/>
          <p:cNvPicPr>
            <a:picLocks noChangeAspect="1"/>
          </p:cNvPicPr>
          <p:nvPr/>
        </p:nvPicPr>
        <p:blipFill>
          <a:blip r:embed="rId9">
            <a:extLst>
              <a:ext uri="{BEBA8EAE-BF5A-486C-A8C5-ECC9F3942E4B}">
                <a14:imgProps xmlns:a14="http://schemas.microsoft.com/office/drawing/2010/main">
                  <a14:imgLayer r:embed="rId10">
                    <a14:imgEffect>
                      <a14:backgroundRemoval t="4412" b="89706" l="4545" r="91288">
                        <a14:foregroundMark x1="25379" y1="28309" x2="52652" y2="57353"/>
                        <a14:foregroundMark x1="81818" y1="24632" x2="47348" y2="62868"/>
                        <a14:foregroundMark x1="86742" y1="27206" x2="52652" y2="72059"/>
                        <a14:foregroundMark x1="52652" y1="70956" x2="41667" y2="68750"/>
                        <a14:foregroundMark x1="40530" y1="63971" x2="5303" y2="21691"/>
                        <a14:foregroundMark x1="6818" y1="16912" x2="40152" y2="4412"/>
                        <a14:foregroundMark x1="44697" y1="6618" x2="91288" y2="19485"/>
                        <a14:foregroundMark x1="48106" y1="79779" x2="48106" y2="81250"/>
                      </a14:backgroundRemoval>
                    </a14:imgEffect>
                  </a14:imgLayer>
                </a14:imgProps>
              </a:ext>
              <a:ext uri="{28A0092B-C50C-407E-A947-70E740481C1C}">
                <a14:useLocalDpi xmlns:a14="http://schemas.microsoft.com/office/drawing/2010/main" val="0"/>
              </a:ext>
            </a:extLst>
          </a:blip>
          <a:stretch>
            <a:fillRect/>
          </a:stretch>
        </p:blipFill>
        <p:spPr>
          <a:xfrm>
            <a:off x="4932040" y="1635646"/>
            <a:ext cx="2514951" cy="2591162"/>
          </a:xfrm>
          <a:prstGeom prst="rect">
            <a:avLst/>
          </a:prstGeom>
        </p:spPr>
      </p:pic>
    </p:spTree>
    <p:extLst>
      <p:ext uri="{BB962C8B-B14F-4D97-AF65-F5344CB8AC3E}">
        <p14:creationId xmlns:p14="http://schemas.microsoft.com/office/powerpoint/2010/main" val="230843006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dirty="0" smtClean="0"/>
              <a:t>HOW TO </a:t>
            </a:r>
            <a:r>
              <a:rPr lang="sl-SI" dirty="0"/>
              <a:t>MIGRATE </a:t>
            </a:r>
            <a:r>
              <a:rPr lang="sl-SI" dirty="0" smtClean="0"/>
              <a:t>TO POINTER </a:t>
            </a:r>
            <a:r>
              <a:rPr lang="sl-SI" dirty="0"/>
              <a:t>EVENTS</a:t>
            </a:r>
          </a:p>
        </p:txBody>
      </p:sp>
      <p:sp>
        <p:nvSpPr>
          <p:cNvPr id="3" name="Content Placeholder 2"/>
          <p:cNvSpPr>
            <a:spLocks noGrp="1"/>
          </p:cNvSpPr>
          <p:nvPr>
            <p:ph idx="1"/>
          </p:nvPr>
        </p:nvSpPr>
        <p:spPr/>
        <p:txBody>
          <a:bodyPr/>
          <a:lstStyle/>
          <a:p>
            <a:r>
              <a:rPr lang="sl-SI" dirty="0" smtClean="0"/>
              <a:t>Changing mouse for pointer</a:t>
            </a:r>
          </a:p>
          <a:p>
            <a:r>
              <a:rPr lang="sl-SI" dirty="0" smtClean="0"/>
              <a:t>Default css property</a:t>
            </a:r>
          </a:p>
          <a:p>
            <a:pPr lvl="1"/>
            <a:r>
              <a:rPr lang="sl-SI" dirty="0" smtClean="0"/>
              <a:t>Why not just preventDefault()?</a:t>
            </a:r>
          </a:p>
          <a:p>
            <a:pPr lvl="2"/>
            <a:r>
              <a:rPr lang="sl-SI" dirty="0" smtClean="0"/>
              <a:t>Performance!</a:t>
            </a:r>
          </a:p>
          <a:p>
            <a:pPr lvl="2"/>
            <a:r>
              <a:rPr lang="en-US" dirty="0">
                <a:hlinkClick r:id="rId2"/>
              </a:rPr>
              <a:t>Applied Sciences Group: High Performance Touch </a:t>
            </a:r>
            <a:endParaRPr lang="sl-SI" dirty="0"/>
          </a:p>
        </p:txBody>
      </p:sp>
    </p:spTree>
    <p:extLst>
      <p:ext uri="{BB962C8B-B14F-4D97-AF65-F5344CB8AC3E}">
        <p14:creationId xmlns:p14="http://schemas.microsoft.com/office/powerpoint/2010/main" val="357723495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dirty="0" smtClean="0"/>
              <a:t>ADDITIONAL DEVICE PROPERTIES	</a:t>
            </a:r>
            <a:endParaRPr lang="sl-SI" dirty="0"/>
          </a:p>
        </p:txBody>
      </p:sp>
      <p:sp>
        <p:nvSpPr>
          <p:cNvPr id="3" name="Content Placeholder 2"/>
          <p:cNvSpPr>
            <a:spLocks noGrp="1"/>
          </p:cNvSpPr>
          <p:nvPr>
            <p:ph idx="1"/>
          </p:nvPr>
        </p:nvSpPr>
        <p:spPr/>
        <p:txBody>
          <a:bodyPr/>
          <a:lstStyle/>
          <a:p>
            <a:r>
              <a:rPr lang="en-US" dirty="0" smtClean="0"/>
              <a:t>Finger</a:t>
            </a:r>
          </a:p>
          <a:p>
            <a:pPr lvl="1"/>
            <a:r>
              <a:rPr lang="sl-SI" dirty="0" smtClean="0"/>
              <a:t>W</a:t>
            </a:r>
            <a:r>
              <a:rPr lang="en-US" dirty="0" err="1" smtClean="0"/>
              <a:t>idth</a:t>
            </a:r>
            <a:endParaRPr lang="en-US" dirty="0" smtClean="0"/>
          </a:p>
          <a:p>
            <a:pPr lvl="1"/>
            <a:r>
              <a:rPr lang="en-US" dirty="0" smtClean="0"/>
              <a:t>Height</a:t>
            </a:r>
          </a:p>
          <a:p>
            <a:r>
              <a:rPr lang="en-US" dirty="0" smtClean="0"/>
              <a:t>Pen</a:t>
            </a:r>
          </a:p>
          <a:p>
            <a:pPr lvl="1"/>
            <a:r>
              <a:rPr lang="en-US" dirty="0" smtClean="0"/>
              <a:t>Pressure</a:t>
            </a:r>
          </a:p>
          <a:p>
            <a:pPr lvl="1"/>
            <a:r>
              <a:rPr lang="en-US" dirty="0" smtClean="0"/>
              <a:t>Orientation of the pen:</a:t>
            </a:r>
          </a:p>
          <a:p>
            <a:pPr lvl="2"/>
            <a:r>
              <a:rPr lang="en-US" dirty="0" err="1" smtClean="0"/>
              <a:t>tiltx</a:t>
            </a:r>
            <a:endParaRPr lang="en-US" dirty="0" smtClean="0"/>
          </a:p>
          <a:p>
            <a:pPr lvl="2"/>
            <a:r>
              <a:rPr lang="en-US" dirty="0" err="1" smtClean="0"/>
              <a:t>tilty</a:t>
            </a:r>
            <a:endParaRPr lang="en-US" dirty="0" smtClean="0"/>
          </a:p>
          <a:p>
            <a:pPr lvl="1"/>
            <a:endParaRPr lang="en-US" dirty="0"/>
          </a:p>
        </p:txBody>
      </p:sp>
    </p:spTree>
    <p:extLst>
      <p:ext uri="{BB962C8B-B14F-4D97-AF65-F5344CB8AC3E}">
        <p14:creationId xmlns:p14="http://schemas.microsoft.com/office/powerpoint/2010/main" val="97877831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sl-SI" dirty="0"/>
          </a:p>
        </p:txBody>
      </p:sp>
      <p:sp>
        <p:nvSpPr>
          <p:cNvPr id="3" name="Content Placeholder 2"/>
          <p:cNvSpPr>
            <a:spLocks noGrp="1"/>
          </p:cNvSpPr>
          <p:nvPr>
            <p:ph idx="1"/>
          </p:nvPr>
        </p:nvSpPr>
        <p:spPr/>
        <p:txBody>
          <a:bodyPr>
            <a:normAutofit/>
          </a:bodyPr>
          <a:lstStyle/>
          <a:p>
            <a:pPr marL="0" indent="0">
              <a:buNone/>
            </a:pPr>
            <a:endParaRPr lang="sl-SI" sz="3200" dirty="0" smtClean="0">
              <a:latin typeface="Segoe UI Light" panose="020B0502040204020203" pitchFamily="34" charset="0"/>
              <a:cs typeface="Segoe UI Light" panose="020B0502040204020203" pitchFamily="34" charset="0"/>
            </a:endParaRPr>
          </a:p>
          <a:p>
            <a:pPr marL="0" indent="0" algn="ctr">
              <a:buNone/>
            </a:pPr>
            <a:endParaRPr lang="sl-SI" sz="3200" dirty="0" smtClean="0">
              <a:latin typeface="Segoe UI Light" panose="020B0502040204020203" pitchFamily="34" charset="0"/>
              <a:cs typeface="Segoe UI Light" panose="020B0502040204020203" pitchFamily="34" charset="0"/>
            </a:endParaRPr>
          </a:p>
          <a:p>
            <a:pPr marL="0" indent="0" algn="ctr">
              <a:buNone/>
            </a:pPr>
            <a:r>
              <a:rPr lang="sl-SI" sz="3200" dirty="0" smtClean="0">
                <a:latin typeface="Segoe UI Light" panose="020B0502040204020203" pitchFamily="34" charset="0"/>
                <a:cs typeface="Segoe UI Light" panose="020B0502040204020203" pitchFamily="34" charset="0"/>
              </a:rPr>
              <a:t>GOING BEYOND</a:t>
            </a:r>
            <a:r>
              <a:rPr lang="sl-SI" sz="3200" dirty="0">
                <a:latin typeface="Segoe UI Light" panose="020B0502040204020203" pitchFamily="34" charset="0"/>
                <a:cs typeface="Segoe UI Light" panose="020B0502040204020203" pitchFamily="34" charset="0"/>
              </a:rPr>
              <a:t>: KINECT + </a:t>
            </a:r>
            <a:r>
              <a:rPr lang="sl-SI" sz="3200" dirty="0" smtClean="0">
                <a:latin typeface="Segoe UI Light" panose="020B0502040204020203" pitchFamily="34" charset="0"/>
                <a:cs typeface="Segoe UI Light" panose="020B0502040204020203" pitchFamily="34" charset="0"/>
              </a:rPr>
              <a:t>IE</a:t>
            </a:r>
          </a:p>
          <a:p>
            <a:pPr marL="0" indent="0" algn="ctr">
              <a:buNone/>
            </a:pPr>
            <a:endParaRPr lang="sl-SI" sz="3200" dirty="0">
              <a:latin typeface="Segoe UI Light" panose="020B0502040204020203" pitchFamily="34" charset="0"/>
              <a:cs typeface="Segoe UI Light" panose="020B0502040204020203" pitchFamily="34" charset="0"/>
            </a:endParaRPr>
          </a:p>
        </p:txBody>
      </p:sp>
      <p:sp>
        <p:nvSpPr>
          <p:cNvPr id="8" name="Rectangle 7">
            <a:hlinkClick r:id="rId2" action="ppaction://hlinkfile"/>
          </p:cNvPr>
          <p:cNvSpPr/>
          <p:nvPr/>
        </p:nvSpPr>
        <p:spPr>
          <a:xfrm>
            <a:off x="4115094" y="2679762"/>
            <a:ext cx="1115616" cy="532624"/>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spTree>
    <p:extLst>
      <p:ext uri="{BB962C8B-B14F-4D97-AF65-F5344CB8AC3E}">
        <p14:creationId xmlns:p14="http://schemas.microsoft.com/office/powerpoint/2010/main" val="131370063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sl-SI"/>
          </a:p>
        </p:txBody>
      </p:sp>
      <p:sp>
        <p:nvSpPr>
          <p:cNvPr id="3" name="Content Placeholder 2"/>
          <p:cNvSpPr>
            <a:spLocks noGrp="1"/>
          </p:cNvSpPr>
          <p:nvPr>
            <p:ph idx="1"/>
          </p:nvPr>
        </p:nvSpPr>
        <p:spPr/>
        <p:txBody>
          <a:bodyPr/>
          <a:lstStyle/>
          <a:p>
            <a:endParaRPr lang="sl-SI" dirty="0"/>
          </a:p>
        </p:txBody>
      </p:sp>
      <p:pic>
        <p:nvPicPr>
          <p:cNvPr id="4" name="Picture 3"/>
          <p:cNvPicPr>
            <a:picLocks noChangeAspect="1"/>
          </p:cNvPicPr>
          <p:nvPr/>
        </p:nvPicPr>
        <p:blipFill rotWithShape="1">
          <a:blip r:embed="rId2"/>
          <a:srcRect l="54725" t="-3199" r="173" b="16400"/>
          <a:stretch/>
        </p:blipFill>
        <p:spPr>
          <a:xfrm>
            <a:off x="12689" y="-241788"/>
            <a:ext cx="9120246" cy="5385288"/>
          </a:xfrm>
          <a:prstGeom prst="rect">
            <a:avLst/>
          </a:prstGeom>
        </p:spPr>
      </p:pic>
    </p:spTree>
    <p:extLst>
      <p:ext uri="{BB962C8B-B14F-4D97-AF65-F5344CB8AC3E}">
        <p14:creationId xmlns:p14="http://schemas.microsoft.com/office/powerpoint/2010/main" val="68323565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dirty="0" smtClean="0"/>
              <a:t>KINECT JOINTS DETECTION</a:t>
            </a:r>
            <a:endParaRPr lang="sl-SI" dirty="0"/>
          </a:p>
        </p:txBody>
      </p:sp>
      <p:sp>
        <p:nvSpPr>
          <p:cNvPr id="3" name="Content Placeholder 2"/>
          <p:cNvSpPr>
            <a:spLocks noGrp="1"/>
          </p:cNvSpPr>
          <p:nvPr>
            <p:ph idx="1"/>
          </p:nvPr>
        </p:nvSpPr>
        <p:spPr/>
        <p:txBody>
          <a:bodyPr/>
          <a:lstStyle/>
          <a:p>
            <a:endParaRPr lang="sl-SI"/>
          </a:p>
        </p:txBody>
      </p:sp>
      <p:pic>
        <p:nvPicPr>
          <p:cNvPr id="4" name="Picture 3"/>
          <p:cNvPicPr>
            <a:picLocks noChangeAspect="1"/>
          </p:cNvPicPr>
          <p:nvPr/>
        </p:nvPicPr>
        <p:blipFill>
          <a:blip r:embed="rId2"/>
          <a:stretch>
            <a:fillRect/>
          </a:stretch>
        </p:blipFill>
        <p:spPr>
          <a:xfrm>
            <a:off x="2767012" y="809625"/>
            <a:ext cx="3609975" cy="3524250"/>
          </a:xfrm>
          <a:prstGeom prst="rect">
            <a:avLst/>
          </a:prstGeom>
        </p:spPr>
      </p:pic>
    </p:spTree>
    <p:extLst>
      <p:ext uri="{BB962C8B-B14F-4D97-AF65-F5344CB8AC3E}">
        <p14:creationId xmlns:p14="http://schemas.microsoft.com/office/powerpoint/2010/main" val="363416309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dirty="0" smtClean="0"/>
              <a:t>THE SCRIPT</a:t>
            </a:r>
            <a:endParaRPr lang="sl-SI" dirty="0"/>
          </a:p>
        </p:txBody>
      </p:sp>
      <p:sp>
        <p:nvSpPr>
          <p:cNvPr id="3" name="Content Placeholder 2"/>
          <p:cNvSpPr>
            <a:spLocks noGrp="1"/>
          </p:cNvSpPr>
          <p:nvPr>
            <p:ph idx="1"/>
          </p:nvPr>
        </p:nvSpPr>
        <p:spPr/>
        <p:txBody>
          <a:bodyPr/>
          <a:lstStyle/>
          <a:p>
            <a:r>
              <a:rPr lang="sl-SI" dirty="0" smtClean="0"/>
              <a:t>Framework for extension</a:t>
            </a:r>
          </a:p>
          <a:p>
            <a:r>
              <a:rPr lang="sl-SI" dirty="0" smtClean="0"/>
              <a:t>Mapping </a:t>
            </a:r>
            <a:r>
              <a:rPr lang="sl-SI" dirty="0"/>
              <a:t>points from Kinect world (320 x 240) to PC </a:t>
            </a:r>
            <a:r>
              <a:rPr lang="sl-SI" dirty="0" smtClean="0"/>
              <a:t>screen</a:t>
            </a:r>
          </a:p>
          <a:p>
            <a:r>
              <a:rPr lang="sl-SI" dirty="0" smtClean="0"/>
              <a:t>Detecting movements of every joint</a:t>
            </a:r>
          </a:p>
          <a:p>
            <a:r>
              <a:rPr lang="sl-SI" dirty="0" smtClean="0"/>
              <a:t>Custom events checking for conditions to trigger action</a:t>
            </a:r>
            <a:endParaRPr lang="sl-SI" dirty="0"/>
          </a:p>
        </p:txBody>
      </p:sp>
    </p:spTree>
    <p:extLst>
      <p:ext uri="{BB962C8B-B14F-4D97-AF65-F5344CB8AC3E}">
        <p14:creationId xmlns:p14="http://schemas.microsoft.com/office/powerpoint/2010/main" val="344549015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dirty="0" smtClean="0"/>
              <a:t>GETTING THE DATA</a:t>
            </a:r>
            <a:endParaRPr lang="sl-SI" dirty="0"/>
          </a:p>
        </p:txBody>
      </p:sp>
      <p:pic>
        <p:nvPicPr>
          <p:cNvPr id="4" name="Content Placeholder 3"/>
          <p:cNvPicPr>
            <a:picLocks noGrp="1" noChangeAspect="1"/>
          </p:cNvPicPr>
          <p:nvPr>
            <p:ph idx="1"/>
          </p:nvPr>
        </p:nvPicPr>
        <p:blipFill>
          <a:blip r:embed="rId2"/>
          <a:stretch>
            <a:fillRect/>
          </a:stretch>
        </p:blipFill>
        <p:spPr>
          <a:xfrm>
            <a:off x="3085306" y="2117725"/>
            <a:ext cx="3200400" cy="1123950"/>
          </a:xfrm>
          <a:prstGeom prst="rect">
            <a:avLst/>
          </a:prstGeom>
        </p:spPr>
      </p:pic>
    </p:spTree>
    <p:extLst>
      <p:ext uri="{BB962C8B-B14F-4D97-AF65-F5344CB8AC3E}">
        <p14:creationId xmlns:p14="http://schemas.microsoft.com/office/powerpoint/2010/main" val="271319396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dirty="0" smtClean="0"/>
              <a:t>PUSH GESTURE</a:t>
            </a:r>
            <a:endParaRPr lang="sl-SI" dirty="0"/>
          </a:p>
        </p:txBody>
      </p:sp>
      <p:sp>
        <p:nvSpPr>
          <p:cNvPr id="3" name="Content Placeholder 2"/>
          <p:cNvSpPr>
            <a:spLocks noGrp="1"/>
          </p:cNvSpPr>
          <p:nvPr>
            <p:ph idx="1"/>
          </p:nvPr>
        </p:nvSpPr>
        <p:spPr/>
        <p:txBody>
          <a:bodyPr/>
          <a:lstStyle/>
          <a:p>
            <a:r>
              <a:rPr lang="sl-SI" dirty="0" smtClean="0"/>
              <a:t>Detecting hand movements</a:t>
            </a:r>
          </a:p>
          <a:p>
            <a:r>
              <a:rPr lang="sl-SI" dirty="0" smtClean="0"/>
              <a:t>Detecting handOverOut events</a:t>
            </a:r>
          </a:p>
          <a:p>
            <a:r>
              <a:rPr lang="sl-SI" dirty="0" smtClean="0"/>
              <a:t>Getting DOM element from x, y coordinates</a:t>
            </a:r>
          </a:p>
          <a:p>
            <a:r>
              <a:rPr lang="sl-SI" dirty="0" smtClean="0"/>
              <a:t>Calculating the depth movements and checking condition</a:t>
            </a:r>
          </a:p>
          <a:p>
            <a:r>
              <a:rPr lang="sl-SI" dirty="0" smtClean="0"/>
              <a:t>Triggering event if condition is satisfied</a:t>
            </a:r>
            <a:endParaRPr lang="sl-SI" dirty="0"/>
          </a:p>
        </p:txBody>
      </p:sp>
    </p:spTree>
    <p:extLst>
      <p:ext uri="{BB962C8B-B14F-4D97-AF65-F5344CB8AC3E}">
        <p14:creationId xmlns:p14="http://schemas.microsoft.com/office/powerpoint/2010/main" val="426525901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sl-SI"/>
          </a:p>
        </p:txBody>
      </p:sp>
      <p:pic>
        <p:nvPicPr>
          <p:cNvPr id="6" name="Content Placeholder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p:spPr>
      </p:pic>
      <p:sp>
        <p:nvSpPr>
          <p:cNvPr id="3" name="Rectangle 2">
            <a:hlinkClick r:id="rId4"/>
          </p:cNvPr>
          <p:cNvSpPr/>
          <p:nvPr/>
        </p:nvSpPr>
        <p:spPr>
          <a:xfrm>
            <a:off x="0" y="0"/>
            <a:ext cx="1115616" cy="5143500"/>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5" name="Rectangle 4">
            <a:hlinkClick r:id="rId5"/>
          </p:cNvPr>
          <p:cNvSpPr/>
          <p:nvPr/>
        </p:nvSpPr>
        <p:spPr>
          <a:xfrm>
            <a:off x="8022999" y="13040"/>
            <a:ext cx="1115616" cy="5143500"/>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4" name="Rectangle 3">
            <a:hlinkClick r:id="rId6"/>
          </p:cNvPr>
          <p:cNvSpPr/>
          <p:nvPr/>
        </p:nvSpPr>
        <p:spPr>
          <a:xfrm>
            <a:off x="1115616" y="0"/>
            <a:ext cx="6907383" cy="843558"/>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spTree>
    <p:extLst>
      <p:ext uri="{BB962C8B-B14F-4D97-AF65-F5344CB8AC3E}">
        <p14:creationId xmlns:p14="http://schemas.microsoft.com/office/powerpoint/2010/main" val="34616483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dirty="0" smtClean="0"/>
              <a:t>KDO SEM?</a:t>
            </a:r>
            <a:endParaRPr lang="sl-SI" dirty="0"/>
          </a:p>
        </p:txBody>
      </p:sp>
      <p:sp>
        <p:nvSpPr>
          <p:cNvPr id="3" name="Content Placeholder 2"/>
          <p:cNvSpPr>
            <a:spLocks noGrp="1"/>
          </p:cNvSpPr>
          <p:nvPr>
            <p:ph idx="1"/>
          </p:nvPr>
        </p:nvSpPr>
        <p:spPr/>
        <p:txBody>
          <a:bodyPr/>
          <a:lstStyle/>
          <a:p>
            <a:r>
              <a:rPr lang="sl-SI" dirty="0">
                <a:hlinkClick r:id="rId2"/>
              </a:rPr>
              <a:t>tomaz.scavnicar@kodirnica.net</a:t>
            </a:r>
            <a:endParaRPr lang="sl-SI" dirty="0"/>
          </a:p>
          <a:p>
            <a:endParaRPr lang="sl-SI" dirty="0" smtClean="0"/>
          </a:p>
        </p:txBody>
      </p:sp>
      <p:pic>
        <p:nvPicPr>
          <p:cNvPr id="9" name="Picture 1" descr="MVP_BlueOnly">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432" y="1316511"/>
            <a:ext cx="921836" cy="142843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msp_logo_x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4024" y="1420311"/>
            <a:ext cx="4330144" cy="122083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6398152" y="1316511"/>
            <a:ext cx="1974664" cy="1015663"/>
          </a:xfrm>
          <a:prstGeom prst="rect">
            <a:avLst/>
          </a:prstGeom>
          <a:noFill/>
        </p:spPr>
        <p:txBody>
          <a:bodyPr wrap="square" rtlCol="0">
            <a:spAutoFit/>
          </a:bodyPr>
          <a:lstStyle/>
          <a:p>
            <a:r>
              <a:rPr lang="sl-SI" sz="6000" dirty="0" smtClean="0">
                <a:solidFill>
                  <a:schemeClr val="tx1">
                    <a:lumMod val="50000"/>
                    <a:lumOff val="50000"/>
                  </a:schemeClr>
                </a:solidFill>
              </a:rPr>
              <a:t>TS</a:t>
            </a:r>
            <a:r>
              <a:rPr lang="sl-SI" sz="6000" dirty="0" smtClean="0">
                <a:solidFill>
                  <a:srgbClr val="FF0000"/>
                </a:solidFill>
              </a:rPr>
              <a:t>MB</a:t>
            </a:r>
            <a:endParaRPr lang="sl-SI" sz="6000" dirty="0">
              <a:solidFill>
                <a:srgbClr val="FF0000"/>
              </a:solidFill>
            </a:endParaRPr>
          </a:p>
        </p:txBody>
      </p:sp>
      <p:pic>
        <p:nvPicPr>
          <p:cNvPr id="12" name="Picture 11"/>
          <p:cNvPicPr>
            <a:picLocks noChangeAspect="1"/>
          </p:cNvPicPr>
          <p:nvPr/>
        </p:nvPicPr>
        <p:blipFill>
          <a:blip r:embed="rId6">
            <a:lum bright="70000" contrast="-70000"/>
            <a:extLst>
              <a:ext uri="{28A0092B-C50C-407E-A947-70E740481C1C}">
                <a14:useLocalDpi xmlns:a14="http://schemas.microsoft.com/office/drawing/2010/main" val="0"/>
              </a:ext>
            </a:extLst>
          </a:blip>
          <a:stretch>
            <a:fillRect/>
          </a:stretch>
        </p:blipFill>
        <p:spPr>
          <a:xfrm>
            <a:off x="1867786" y="3646502"/>
            <a:ext cx="5517698" cy="1393219"/>
          </a:xfrm>
          <a:prstGeom prst="rect">
            <a:avLst/>
          </a:prstGeom>
        </p:spPr>
      </p:pic>
      <p:sp>
        <p:nvSpPr>
          <p:cNvPr id="8" name="TextBox 7"/>
          <p:cNvSpPr txBox="1"/>
          <p:nvPr/>
        </p:nvSpPr>
        <p:spPr>
          <a:xfrm>
            <a:off x="278635" y="2785956"/>
            <a:ext cx="8368421" cy="923330"/>
          </a:xfrm>
          <a:prstGeom prst="rect">
            <a:avLst/>
          </a:prstGeom>
          <a:noFill/>
        </p:spPr>
        <p:txBody>
          <a:bodyPr wrap="square" rtlCol="0">
            <a:spAutoFit/>
          </a:bodyPr>
          <a:lstStyle/>
          <a:p>
            <a:r>
              <a:rPr lang="sl-SI" sz="5400" dirty="0" smtClean="0">
                <a:solidFill>
                  <a:schemeClr val="bg1"/>
                </a:solidFill>
              </a:rPr>
              <a:t>FREELANCE WEB DEVELOPER</a:t>
            </a:r>
            <a:endParaRPr lang="sl-SI" sz="5400" dirty="0">
              <a:solidFill>
                <a:schemeClr val="bg1"/>
              </a:solidFill>
            </a:endParaRPr>
          </a:p>
        </p:txBody>
      </p:sp>
    </p:spTree>
    <p:extLst>
      <p:ext uri="{BB962C8B-B14F-4D97-AF65-F5344CB8AC3E}">
        <p14:creationId xmlns:p14="http://schemas.microsoft.com/office/powerpoint/2010/main" val="186456038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dirty="0" smtClean="0"/>
              <a:t>RESOURCES	</a:t>
            </a:r>
            <a:endParaRPr lang="sl-SI" dirty="0"/>
          </a:p>
        </p:txBody>
      </p:sp>
      <p:sp>
        <p:nvSpPr>
          <p:cNvPr id="3" name="Content Placeholder 2"/>
          <p:cNvSpPr>
            <a:spLocks noGrp="1"/>
          </p:cNvSpPr>
          <p:nvPr>
            <p:ph idx="1"/>
          </p:nvPr>
        </p:nvSpPr>
        <p:spPr/>
        <p:txBody>
          <a:bodyPr>
            <a:normAutofit fontScale="85000" lnSpcReduction="10000"/>
          </a:bodyPr>
          <a:lstStyle/>
          <a:p>
            <a:r>
              <a:rPr lang="sl-SI" dirty="0" smtClean="0"/>
              <a:t>Available under vendor prefix in IE10</a:t>
            </a:r>
          </a:p>
          <a:p>
            <a:pPr lvl="1"/>
            <a:r>
              <a:rPr lang="sl-SI" dirty="0" smtClean="0"/>
              <a:t>msPointer</a:t>
            </a:r>
          </a:p>
          <a:p>
            <a:r>
              <a:rPr lang="sl-SI" dirty="0" smtClean="0"/>
              <a:t>Poliflys</a:t>
            </a:r>
          </a:p>
          <a:p>
            <a:pPr lvl="1"/>
            <a:r>
              <a:rPr lang="sl-SI" dirty="0" smtClean="0"/>
              <a:t>Hand.js – </a:t>
            </a:r>
            <a:r>
              <a:rPr lang="sl-SI" dirty="0" smtClean="0">
                <a:hlinkClick r:id="rId2"/>
              </a:rPr>
              <a:t>http://aka.ms/handjs</a:t>
            </a:r>
            <a:endParaRPr lang="sl-SI" dirty="0" smtClean="0"/>
          </a:p>
          <a:p>
            <a:pPr lvl="1"/>
            <a:r>
              <a:rPr lang="sl-SI" dirty="0" smtClean="0"/>
              <a:t>Pointer.js – </a:t>
            </a:r>
            <a:r>
              <a:rPr lang="sl-SI" dirty="0" smtClean="0">
                <a:hlinkClick r:id="rId3"/>
              </a:rPr>
              <a:t>http://aka.ms/pointerjs</a:t>
            </a:r>
            <a:r>
              <a:rPr lang="sl-SI" dirty="0" smtClean="0"/>
              <a:t> </a:t>
            </a:r>
          </a:p>
          <a:p>
            <a:r>
              <a:rPr lang="sl-SI" dirty="0"/>
              <a:t>W3C: </a:t>
            </a:r>
            <a:r>
              <a:rPr lang="sl-SI" dirty="0">
                <a:hlinkClick r:id="rId4"/>
              </a:rPr>
              <a:t>http://www.w3.org/TR/pointerevents</a:t>
            </a:r>
            <a:r>
              <a:rPr lang="sl-SI" dirty="0" smtClean="0">
                <a:hlinkClick r:id="rId4"/>
              </a:rPr>
              <a:t>/</a:t>
            </a:r>
            <a:r>
              <a:rPr lang="sl-SI" dirty="0" smtClean="0"/>
              <a:t> </a:t>
            </a:r>
          </a:p>
          <a:p>
            <a:r>
              <a:rPr lang="sl-SI" dirty="0" smtClean="0"/>
              <a:t>Touch Design: </a:t>
            </a:r>
            <a:r>
              <a:rPr lang="sl-SI" dirty="0" smtClean="0">
                <a:hlinkClick r:id="rId5"/>
              </a:rPr>
              <a:t>http://bit.ly/win8touchguidance</a:t>
            </a:r>
            <a:endParaRPr lang="sl-SI" dirty="0" smtClean="0"/>
          </a:p>
          <a:p>
            <a:r>
              <a:rPr lang="sl-SI" dirty="0" smtClean="0"/>
              <a:t>Web Platform Docs: </a:t>
            </a:r>
            <a:r>
              <a:rPr lang="sl-SI" dirty="0" smtClean="0">
                <a:hlinkClick r:id="rId6"/>
              </a:rPr>
              <a:t>http://bit.ly/pointerdoc</a:t>
            </a:r>
            <a:endParaRPr lang="sl-SI" dirty="0"/>
          </a:p>
          <a:p>
            <a:r>
              <a:rPr lang="sl-SI" dirty="0" smtClean="0">
                <a:hlinkClick r:id="rId7"/>
              </a:rPr>
              <a:t>Kinected browser</a:t>
            </a:r>
            <a:endParaRPr lang="sl-SI" dirty="0" smtClean="0"/>
          </a:p>
          <a:p>
            <a:r>
              <a:rPr lang="en-US" dirty="0">
                <a:hlinkClick r:id="rId8"/>
              </a:rPr>
              <a:t>Design guidance for Windows Store apps</a:t>
            </a:r>
            <a:endParaRPr lang="sl-SI" dirty="0"/>
          </a:p>
          <a:p>
            <a:r>
              <a:rPr lang="sl-SI" dirty="0">
                <a:hlinkClick r:id="rId9"/>
              </a:rPr>
              <a:t>Best Web </a:t>
            </a:r>
            <a:r>
              <a:rPr lang="sl-SI" dirty="0" smtClean="0">
                <a:hlinkClick r:id="rId9"/>
              </a:rPr>
              <a:t>award</a:t>
            </a:r>
            <a:endParaRPr lang="sl-SI" dirty="0" smtClean="0"/>
          </a:p>
          <a:p>
            <a:r>
              <a:rPr lang="sl-SI" dirty="0" smtClean="0">
                <a:hlinkClick r:id="rId10"/>
              </a:rPr>
              <a:t>www.exploretouch.ie</a:t>
            </a:r>
            <a:endParaRPr lang="sl-SI" dirty="0" smtClean="0"/>
          </a:p>
          <a:p>
            <a:r>
              <a:rPr lang="sl-SI" dirty="0">
                <a:hlinkClick r:id="rId11"/>
              </a:rPr>
              <a:t>http://www.contrejour.ie</a:t>
            </a:r>
            <a:r>
              <a:rPr lang="sl-SI" dirty="0" smtClean="0">
                <a:hlinkClick r:id="rId11"/>
              </a:rPr>
              <a:t>/</a:t>
            </a:r>
            <a:r>
              <a:rPr lang="sl-SI" dirty="0" smtClean="0"/>
              <a:t> </a:t>
            </a:r>
            <a:endParaRPr lang="sl-SI" dirty="0"/>
          </a:p>
          <a:p>
            <a:endParaRPr lang="sl-SI" dirty="0"/>
          </a:p>
        </p:txBody>
      </p:sp>
    </p:spTree>
    <p:extLst>
      <p:ext uri="{BB962C8B-B14F-4D97-AF65-F5344CB8AC3E}">
        <p14:creationId xmlns:p14="http://schemas.microsoft.com/office/powerpoint/2010/main" val="369042286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slov 4"/>
          <p:cNvSpPr>
            <a:spLocks noGrp="1"/>
          </p:cNvSpPr>
          <p:nvPr>
            <p:ph type="title"/>
          </p:nvPr>
        </p:nvSpPr>
        <p:spPr>
          <a:xfrm>
            <a:off x="4154971" y="411510"/>
            <a:ext cx="4665501" cy="519522"/>
          </a:xfrm>
        </p:spPr>
        <p:txBody>
          <a:bodyPr>
            <a:normAutofit fontScale="90000"/>
          </a:bodyPr>
          <a:lstStyle/>
          <a:p>
            <a:pPr>
              <a:defRPr/>
            </a:pPr>
            <a:r>
              <a:rPr lang="sl-SI" dirty="0" smtClean="0"/>
              <a:t>VPRAŠANJA</a:t>
            </a:r>
            <a:endParaRPr lang="sl-SI" dirty="0"/>
          </a:p>
        </p:txBody>
      </p:sp>
      <p:sp>
        <p:nvSpPr>
          <p:cNvPr id="96258" name="Ograda vsebine 5"/>
          <p:cNvSpPr>
            <a:spLocks noGrp="1"/>
          </p:cNvSpPr>
          <p:nvPr>
            <p:ph idx="1"/>
          </p:nvPr>
        </p:nvSpPr>
        <p:spPr>
          <a:xfrm>
            <a:off x="4139952" y="1078713"/>
            <a:ext cx="4546848" cy="1782198"/>
          </a:xfrm>
        </p:spPr>
        <p:txBody>
          <a:bodyPr>
            <a:normAutofit fontScale="92500" lnSpcReduction="20000"/>
          </a:bodyPr>
          <a:lstStyle/>
          <a:p>
            <a:pPr marL="0" indent="0">
              <a:buNone/>
            </a:pPr>
            <a:r>
              <a:rPr lang="en-US" sz="1600" dirty="0" err="1"/>
              <a:t>Prosimo</a:t>
            </a:r>
            <a:r>
              <a:rPr lang="en-US" sz="1600" dirty="0"/>
              <a:t> vas</a:t>
            </a:r>
            <a:r>
              <a:rPr lang="en-US" sz="1600" dirty="0" smtClean="0"/>
              <a:t>,</a:t>
            </a:r>
            <a:r>
              <a:rPr lang="sl-SI" sz="1600" dirty="0" smtClean="0"/>
              <a:t> </a:t>
            </a:r>
            <a:r>
              <a:rPr lang="en-US" sz="1600" dirty="0" err="1" smtClean="0"/>
              <a:t>da</a:t>
            </a:r>
            <a:r>
              <a:rPr lang="en-US" sz="1600" dirty="0" smtClean="0"/>
              <a:t> </a:t>
            </a:r>
            <a:r>
              <a:rPr lang="en-US" sz="1600" dirty="0" err="1"/>
              <a:t>po</a:t>
            </a:r>
            <a:r>
              <a:rPr lang="en-US" sz="1600" dirty="0"/>
              <a:t> </a:t>
            </a:r>
            <a:r>
              <a:rPr lang="en-US" sz="1600" dirty="0" err="1"/>
              <a:t>koncu</a:t>
            </a:r>
            <a:r>
              <a:rPr lang="en-US" sz="1600" dirty="0"/>
              <a:t> </a:t>
            </a:r>
            <a:r>
              <a:rPr lang="en-US" sz="1600" dirty="0" err="1"/>
              <a:t>predavanja</a:t>
            </a:r>
            <a:r>
              <a:rPr lang="en-US" sz="1600" dirty="0"/>
              <a:t> </a:t>
            </a:r>
            <a:r>
              <a:rPr lang="en-US" sz="1600" dirty="0" err="1"/>
              <a:t>izpolnite</a:t>
            </a:r>
            <a:r>
              <a:rPr lang="en-US" sz="1600" dirty="0"/>
              <a:t> </a:t>
            </a:r>
            <a:r>
              <a:rPr lang="en-US" sz="1600" dirty="0" err="1" smtClean="0"/>
              <a:t>vprašalnike</a:t>
            </a:r>
            <a:r>
              <a:rPr lang="sl-SI" sz="1600" b="1" dirty="0" smtClean="0"/>
              <a:t>. N</a:t>
            </a:r>
            <a:r>
              <a:rPr lang="en-US" sz="1600" b="1" dirty="0" err="1" smtClean="0"/>
              <a:t>ekoga</a:t>
            </a:r>
            <a:r>
              <a:rPr lang="en-US" sz="1600" b="1" dirty="0" smtClean="0"/>
              <a:t> </a:t>
            </a:r>
            <a:r>
              <a:rPr lang="en-US" sz="1600" b="1" dirty="0" err="1"/>
              <a:t>izmed</a:t>
            </a:r>
            <a:r>
              <a:rPr lang="en-US" sz="1600" b="1" dirty="0"/>
              <a:t> vas </a:t>
            </a:r>
            <a:r>
              <a:rPr lang="en-US" sz="1600" b="1" dirty="0" err="1"/>
              <a:t>bomo</a:t>
            </a:r>
            <a:r>
              <a:rPr lang="en-US" sz="1600" b="1" dirty="0"/>
              <a:t> </a:t>
            </a:r>
            <a:r>
              <a:rPr lang="en-US" sz="1600" b="1" dirty="0" err="1"/>
              <a:t>nagradili</a:t>
            </a:r>
            <a:r>
              <a:rPr lang="en-US" sz="1600" b="1" dirty="0"/>
              <a:t> z </a:t>
            </a:r>
            <a:r>
              <a:rPr lang="en-US" sz="1600" b="1" dirty="0" err="1"/>
              <a:t>Nokio</a:t>
            </a:r>
            <a:r>
              <a:rPr lang="en-US" sz="1600" b="1" dirty="0"/>
              <a:t> </a:t>
            </a:r>
            <a:r>
              <a:rPr lang="en-US" sz="1600" b="1" dirty="0" err="1"/>
              <a:t>Lumia</a:t>
            </a:r>
            <a:r>
              <a:rPr lang="en-US" sz="1600" b="1" dirty="0"/>
              <a:t> 820. </a:t>
            </a:r>
            <a:endParaRPr lang="sl-SI" sz="1600" b="1" dirty="0" smtClean="0"/>
          </a:p>
          <a:p>
            <a:pPr marL="0" indent="0">
              <a:buNone/>
            </a:pPr>
            <a:endParaRPr lang="sl-SI" sz="1600" b="1" dirty="0"/>
          </a:p>
          <a:p>
            <a:pPr marL="0" indent="0">
              <a:buNone/>
            </a:pPr>
            <a:r>
              <a:rPr lang="en-US" sz="1600" dirty="0" err="1">
                <a:solidFill>
                  <a:srgbClr val="FFFF00"/>
                </a:solidFill>
              </a:rPr>
              <a:t>Vprašalniki</a:t>
            </a:r>
            <a:r>
              <a:rPr lang="en-US" sz="1600" dirty="0">
                <a:solidFill>
                  <a:srgbClr val="FFFF00"/>
                </a:solidFill>
              </a:rPr>
              <a:t> </a:t>
            </a:r>
            <a:r>
              <a:rPr lang="en-US" sz="1600" dirty="0" err="1">
                <a:solidFill>
                  <a:srgbClr val="FFFF00"/>
                </a:solidFill>
              </a:rPr>
              <a:t>bodo</a:t>
            </a:r>
            <a:r>
              <a:rPr lang="en-US" sz="1600" dirty="0">
                <a:solidFill>
                  <a:srgbClr val="FFFF00"/>
                </a:solidFill>
              </a:rPr>
              <a:t> </a:t>
            </a:r>
            <a:r>
              <a:rPr lang="en-US" sz="1600" dirty="0" err="1">
                <a:solidFill>
                  <a:srgbClr val="FFFF00"/>
                </a:solidFill>
              </a:rPr>
              <a:t>poslani</a:t>
            </a:r>
            <a:r>
              <a:rPr lang="en-US" sz="1600" dirty="0">
                <a:solidFill>
                  <a:srgbClr val="FFFF00"/>
                </a:solidFill>
              </a:rPr>
              <a:t> </a:t>
            </a:r>
            <a:r>
              <a:rPr lang="en-US" sz="1600" dirty="0" err="1">
                <a:solidFill>
                  <a:srgbClr val="FFFF00"/>
                </a:solidFill>
              </a:rPr>
              <a:t>na</a:t>
            </a:r>
            <a:r>
              <a:rPr lang="en-US" sz="1600" dirty="0">
                <a:solidFill>
                  <a:srgbClr val="FFFF00"/>
                </a:solidFill>
              </a:rPr>
              <a:t> </a:t>
            </a:r>
            <a:r>
              <a:rPr lang="en-US" sz="1600" dirty="0" err="1">
                <a:solidFill>
                  <a:srgbClr val="FFFF00"/>
                </a:solidFill>
              </a:rPr>
              <a:t>vaš</a:t>
            </a:r>
            <a:r>
              <a:rPr lang="en-US" sz="1600" dirty="0">
                <a:solidFill>
                  <a:srgbClr val="FFFF00"/>
                </a:solidFill>
              </a:rPr>
              <a:t> e-</a:t>
            </a:r>
            <a:r>
              <a:rPr lang="en-US" sz="1600" dirty="0" err="1">
                <a:solidFill>
                  <a:srgbClr val="FFFF00"/>
                </a:solidFill>
              </a:rPr>
              <a:t>naslov</a:t>
            </a:r>
            <a:r>
              <a:rPr lang="en-US" sz="1600" dirty="0">
                <a:solidFill>
                  <a:srgbClr val="FFFF00"/>
                </a:solidFill>
              </a:rPr>
              <a:t>, </a:t>
            </a:r>
            <a:r>
              <a:rPr lang="en-US" sz="1600" dirty="0" err="1">
                <a:solidFill>
                  <a:srgbClr val="FFFF00"/>
                </a:solidFill>
              </a:rPr>
              <a:t>dostopni</a:t>
            </a:r>
            <a:r>
              <a:rPr lang="en-US" sz="1600" dirty="0">
                <a:solidFill>
                  <a:srgbClr val="FFFF00"/>
                </a:solidFill>
              </a:rPr>
              <a:t> pa </a:t>
            </a:r>
            <a:r>
              <a:rPr lang="en-US" sz="1600" dirty="0" err="1">
                <a:solidFill>
                  <a:srgbClr val="FFFF00"/>
                </a:solidFill>
              </a:rPr>
              <a:t>bodo</a:t>
            </a:r>
            <a:r>
              <a:rPr lang="en-US" sz="1600" dirty="0">
                <a:solidFill>
                  <a:srgbClr val="FFFF00"/>
                </a:solidFill>
              </a:rPr>
              <a:t> </a:t>
            </a:r>
            <a:r>
              <a:rPr lang="en-US" sz="1600" dirty="0" err="1">
                <a:solidFill>
                  <a:srgbClr val="FFFF00"/>
                </a:solidFill>
              </a:rPr>
              <a:t>tudi</a:t>
            </a:r>
            <a:r>
              <a:rPr lang="en-US" sz="1600" dirty="0">
                <a:solidFill>
                  <a:srgbClr val="FFFF00"/>
                </a:solidFill>
              </a:rPr>
              <a:t> </a:t>
            </a:r>
            <a:r>
              <a:rPr lang="en-US" sz="1600" dirty="0" err="1">
                <a:solidFill>
                  <a:srgbClr val="FFFF00"/>
                </a:solidFill>
              </a:rPr>
              <a:t>preko</a:t>
            </a:r>
            <a:r>
              <a:rPr lang="en-US" sz="1600" dirty="0">
                <a:solidFill>
                  <a:srgbClr val="FFFF00"/>
                </a:solidFill>
              </a:rPr>
              <a:t> </a:t>
            </a:r>
            <a:r>
              <a:rPr lang="en-US" sz="1600" dirty="0" err="1">
                <a:solidFill>
                  <a:srgbClr val="FFFF00"/>
                </a:solidFill>
              </a:rPr>
              <a:t>profila</a:t>
            </a:r>
            <a:r>
              <a:rPr lang="en-US" sz="1600" dirty="0">
                <a:solidFill>
                  <a:srgbClr val="FFFF00"/>
                </a:solidFill>
              </a:rPr>
              <a:t> </a:t>
            </a:r>
            <a:r>
              <a:rPr lang="en-US" sz="1600" dirty="0" err="1">
                <a:solidFill>
                  <a:srgbClr val="FFFF00"/>
                </a:solidFill>
              </a:rPr>
              <a:t>na</a:t>
            </a:r>
            <a:r>
              <a:rPr lang="en-US" sz="1600" dirty="0">
                <a:solidFill>
                  <a:srgbClr val="FFFF00"/>
                </a:solidFill>
              </a:rPr>
              <a:t> </a:t>
            </a:r>
            <a:r>
              <a:rPr lang="en-US" sz="1600" dirty="0" err="1">
                <a:solidFill>
                  <a:srgbClr val="FFFF00"/>
                </a:solidFill>
              </a:rPr>
              <a:t>spletnem</a:t>
            </a:r>
            <a:r>
              <a:rPr lang="en-US" sz="1600" dirty="0">
                <a:solidFill>
                  <a:srgbClr val="FFFF00"/>
                </a:solidFill>
              </a:rPr>
              <a:t> </a:t>
            </a:r>
            <a:r>
              <a:rPr lang="en-US" sz="1600" dirty="0" err="1">
                <a:solidFill>
                  <a:srgbClr val="FFFF00"/>
                </a:solidFill>
              </a:rPr>
              <a:t>mestu</a:t>
            </a:r>
            <a:r>
              <a:rPr lang="en-US" sz="1600" dirty="0">
                <a:solidFill>
                  <a:srgbClr val="FFFF00"/>
                </a:solidFill>
              </a:rPr>
              <a:t> </a:t>
            </a:r>
            <a:r>
              <a:rPr lang="en-US" sz="1600" u="sng" dirty="0">
                <a:hlinkClick r:id="rId2"/>
              </a:rPr>
              <a:t>www.ntk.si</a:t>
            </a:r>
            <a:endParaRPr lang="sl-SI" sz="1600" dirty="0" smtClean="0">
              <a:solidFill>
                <a:schemeClr val="tx1"/>
              </a:solidFill>
            </a:endParaRPr>
          </a:p>
          <a:p>
            <a:pPr marL="0" indent="0">
              <a:buNone/>
            </a:pPr>
            <a:r>
              <a:rPr lang="en-US" sz="1600" dirty="0" err="1" smtClean="0"/>
              <a:t>Najlepša</a:t>
            </a:r>
            <a:r>
              <a:rPr lang="en-US" sz="1600" dirty="0" smtClean="0"/>
              <a:t> </a:t>
            </a:r>
            <a:r>
              <a:rPr lang="en-US" sz="1600" dirty="0" err="1"/>
              <a:t>hvala</a:t>
            </a:r>
            <a:r>
              <a:rPr lang="en-US" sz="1600" dirty="0"/>
              <a:t>!</a:t>
            </a:r>
          </a:p>
          <a:p>
            <a:endParaRPr lang="sl-SI" sz="1600" dirty="0" smtClean="0"/>
          </a:p>
        </p:txBody>
      </p:sp>
      <p:pic>
        <p:nvPicPr>
          <p:cNvPr id="2" name="Slika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9171" y="555526"/>
            <a:ext cx="2653844" cy="2448272"/>
          </a:xfrm>
          <a:prstGeom prst="rect">
            <a:avLst/>
          </a:prstGeom>
          <a:ln>
            <a:noFill/>
          </a:ln>
          <a:effectLst>
            <a:softEdge rad="112500"/>
          </a:effectLst>
        </p:spPr>
      </p:pic>
      <p:sp>
        <p:nvSpPr>
          <p:cNvPr id="12" name="Ograda vsebine 5"/>
          <p:cNvSpPr txBox="1">
            <a:spLocks/>
          </p:cNvSpPr>
          <p:nvPr/>
        </p:nvSpPr>
        <p:spPr>
          <a:xfrm>
            <a:off x="1121421" y="3178391"/>
            <a:ext cx="7416824" cy="1368152"/>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Clr>
                <a:schemeClr val="accent5"/>
              </a:buClr>
              <a:buFont typeface="Wingdings" pitchFamily="2" charset="2"/>
              <a:buChar char="§"/>
              <a:defRPr sz="2000" kern="1200" baseline="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chemeClr val="accent5"/>
              </a:buClr>
              <a:buFont typeface="Wingdings" pitchFamily="2" charset="2"/>
              <a:buChar char="§"/>
              <a:defRPr sz="2000" kern="1200" baseline="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chemeClr val="accent5"/>
              </a:buClr>
              <a:buFont typeface="Wingdings" pitchFamily="2" charset="2"/>
              <a:buChar char="§"/>
              <a:defRPr sz="2000" kern="1200" baseline="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chemeClr val="accent5"/>
              </a:buClr>
              <a:buFont typeface="Wingdings" pitchFamily="2" charset="2"/>
              <a:buChar char="§"/>
              <a:defRPr sz="2000" kern="1200" baseline="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chemeClr val="accent5"/>
              </a:buClr>
              <a:buFont typeface="Wingdings" pitchFamily="2" charset="2"/>
              <a:buChar char="§"/>
              <a:defRPr sz="2000" kern="1200" baseline="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sl-SI" sz="1400" dirty="0">
                <a:solidFill>
                  <a:srgbClr val="00B0F0"/>
                </a:solidFill>
              </a:rPr>
              <a:t>Iščete kakovostno </a:t>
            </a:r>
            <a:r>
              <a:rPr lang="sl-SI" sz="1400" dirty="0" smtClean="0">
                <a:solidFill>
                  <a:srgbClr val="00B0F0"/>
                </a:solidFill>
              </a:rPr>
              <a:t>izobraževanje?  </a:t>
            </a:r>
            <a:r>
              <a:rPr lang="sl-SI" sz="1400" b="1" dirty="0" smtClean="0">
                <a:solidFill>
                  <a:srgbClr val="00B0F0"/>
                </a:solidFill>
              </a:rPr>
              <a:t>Obiščite </a:t>
            </a:r>
            <a:r>
              <a:rPr lang="sl-SI" sz="1400" b="1" dirty="0">
                <a:solidFill>
                  <a:srgbClr val="00B0F0"/>
                </a:solidFill>
              </a:rPr>
              <a:t>Microsoftove izobraževalne </a:t>
            </a:r>
            <a:r>
              <a:rPr lang="sl-SI" sz="1400" b="1" dirty="0" smtClean="0">
                <a:solidFill>
                  <a:srgbClr val="00B0F0"/>
                </a:solidFill>
              </a:rPr>
              <a:t>centre: </a:t>
            </a:r>
          </a:p>
          <a:p>
            <a:pPr marL="0" lvl="0" indent="0">
              <a:buNone/>
            </a:pPr>
            <a:endParaRPr lang="sl-SI" sz="1200" dirty="0" smtClean="0">
              <a:solidFill>
                <a:srgbClr val="00B0F0"/>
              </a:solidFill>
            </a:endParaRPr>
          </a:p>
          <a:p>
            <a:pPr marL="0" lvl="0" indent="0">
              <a:buNone/>
            </a:pPr>
            <a:endParaRPr lang="sl-SI" sz="1200" dirty="0" smtClean="0">
              <a:solidFill>
                <a:srgbClr val="00B0F0"/>
              </a:solidFill>
            </a:endParaRPr>
          </a:p>
          <a:p>
            <a:pPr marL="0" lvl="0" indent="0">
              <a:buNone/>
            </a:pPr>
            <a:endParaRPr lang="sl-SI" sz="1200" dirty="0" smtClean="0">
              <a:solidFill>
                <a:srgbClr val="00B0F0"/>
              </a:solidFill>
            </a:endParaRPr>
          </a:p>
          <a:p>
            <a:pPr marL="0" lvl="0" indent="0">
              <a:buNone/>
            </a:pPr>
            <a:endParaRPr lang="sl-SI" sz="1200" dirty="0">
              <a:solidFill>
                <a:srgbClr val="00B0F0"/>
              </a:solidFill>
            </a:endParaRPr>
          </a:p>
          <a:p>
            <a:pPr marL="0" lvl="0" indent="0">
              <a:buNone/>
            </a:pPr>
            <a:r>
              <a:rPr lang="sl-SI" sz="1200" i="1" dirty="0" smtClean="0">
                <a:solidFill>
                  <a:srgbClr val="00B0F0"/>
                </a:solidFill>
              </a:rPr>
              <a:t>Uspeh </a:t>
            </a:r>
            <a:r>
              <a:rPr lang="sl-SI" sz="1200" i="1" dirty="0">
                <a:solidFill>
                  <a:srgbClr val="00B0F0"/>
                </a:solidFill>
              </a:rPr>
              <a:t>= Znanje = Microsoftovi uradni tečaji + certificirani Microsoft predavatelji</a:t>
            </a:r>
          </a:p>
        </p:txBody>
      </p:sp>
      <p:pic>
        <p:nvPicPr>
          <p:cNvPr id="13" name="Slika 12">
            <a:hlinkClick r:id="rId4"/>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73549" y="3706840"/>
            <a:ext cx="1299148" cy="223941"/>
          </a:xfrm>
          <a:prstGeom prst="rect">
            <a:avLst/>
          </a:prstGeom>
        </p:spPr>
      </p:pic>
      <p:pic>
        <p:nvPicPr>
          <p:cNvPr id="14" name="Slika 13">
            <a:hlinkClick r:id="rId6"/>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46576" y="3607968"/>
            <a:ext cx="1181641" cy="322813"/>
          </a:xfrm>
          <a:prstGeom prst="rect">
            <a:avLst/>
          </a:prstGeom>
        </p:spPr>
      </p:pic>
      <p:pic>
        <p:nvPicPr>
          <p:cNvPr id="15" name="Slika 14">
            <a:hlinkClick r:id="rId8"/>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47367" y="3617577"/>
            <a:ext cx="786091" cy="406918"/>
          </a:xfrm>
          <a:prstGeom prst="rect">
            <a:avLst/>
          </a:prstGeom>
        </p:spPr>
      </p:pic>
      <p:pic>
        <p:nvPicPr>
          <p:cNvPr id="16" name="Slika 15">
            <a:hlinkClick r:id="rId10"/>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929733" y="3680003"/>
            <a:ext cx="450476" cy="221695"/>
          </a:xfrm>
          <a:prstGeom prst="rect">
            <a:avLst/>
          </a:prstGeom>
        </p:spPr>
      </p:pic>
      <p:pic>
        <p:nvPicPr>
          <p:cNvPr id="17" name="Picture 3" descr="N:\NTK 2013\oblikovanje_kreativa\template-i\Oblikovanje\Housing_logo.png">
            <a:hlinkClick r:id="rId12"/>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450013" y="3764783"/>
            <a:ext cx="1080120" cy="165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445997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8 TOUCH LANGUAGE</a:t>
            </a:r>
            <a:endParaRPr lang="en-US" dirty="0"/>
          </a:p>
        </p:txBody>
      </p:sp>
      <p:pic>
        <p:nvPicPr>
          <p:cNvPr id="6" name="Content Placeholder 5">
            <a:hlinkClick r:id="rId3" action="ppaction://hlinkfile"/>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152496" y="788988"/>
            <a:ext cx="7066020" cy="3781425"/>
          </a:xfrm>
        </p:spPr>
      </p:pic>
    </p:spTree>
    <p:extLst>
      <p:ext uri="{BB962C8B-B14F-4D97-AF65-F5344CB8AC3E}">
        <p14:creationId xmlns:p14="http://schemas.microsoft.com/office/powerpoint/2010/main" val="235296346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lgn="ctr">
              <a:buNone/>
            </a:pPr>
            <a:endParaRPr lang="en-US" dirty="0" smtClean="0"/>
          </a:p>
          <a:p>
            <a:pPr marL="0" indent="0" algn="ctr">
              <a:buNone/>
            </a:pPr>
            <a:endParaRPr lang="en-US" dirty="0" smtClean="0"/>
          </a:p>
          <a:p>
            <a:pPr marL="0" indent="0" algn="ctr">
              <a:buNone/>
            </a:pPr>
            <a:endParaRPr lang="en-US" dirty="0" smtClean="0"/>
          </a:p>
          <a:p>
            <a:pPr marL="0" indent="0" algn="ctr">
              <a:buNone/>
            </a:pPr>
            <a:r>
              <a:rPr lang="en-US" sz="4800" dirty="0" smtClean="0"/>
              <a:t>touch – action : ?</a:t>
            </a:r>
            <a:endParaRPr lang="en-US" sz="4800" dirty="0"/>
          </a:p>
        </p:txBody>
      </p:sp>
    </p:spTree>
    <p:extLst>
      <p:ext uri="{BB962C8B-B14F-4D97-AF65-F5344CB8AC3E}">
        <p14:creationId xmlns:p14="http://schemas.microsoft.com/office/powerpoint/2010/main" val="332882747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a:t>
            </a:r>
            <a:r>
              <a:rPr lang="sl-SI" dirty="0" smtClean="0"/>
              <a:t> 1</a:t>
            </a:r>
            <a:r>
              <a:rPr lang="en-US" dirty="0" smtClean="0"/>
              <a:t>: PROVIDE AMPLE ROOM FOR YOUR FINGER</a:t>
            </a:r>
            <a:endParaRPr lang="sl-SI" dirty="0"/>
          </a:p>
        </p:txBody>
      </p:sp>
      <p:pic>
        <p:nvPicPr>
          <p:cNvPr id="4" name="Picture 5"/>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tretch/>
        </p:blipFill>
        <p:spPr bwMode="auto">
          <a:xfrm>
            <a:off x="467544" y="1203598"/>
            <a:ext cx="6738564" cy="2516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148" y="2348400"/>
            <a:ext cx="81153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ight Brace 16"/>
          <p:cNvSpPr/>
          <p:nvPr/>
        </p:nvSpPr>
        <p:spPr>
          <a:xfrm rot="16200000">
            <a:off x="8074185" y="1699155"/>
            <a:ext cx="262036" cy="786110"/>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60" dirty="0"/>
          </a:p>
        </p:txBody>
      </p:sp>
      <p:sp>
        <p:nvSpPr>
          <p:cNvPr id="18" name="TextBox 17"/>
          <p:cNvSpPr txBox="1"/>
          <p:nvPr/>
        </p:nvSpPr>
        <p:spPr>
          <a:xfrm>
            <a:off x="7368674" y="1080926"/>
            <a:ext cx="1698478" cy="757130"/>
          </a:xfrm>
          <a:prstGeom prst="rect">
            <a:avLst/>
          </a:prstGeom>
          <a:noFill/>
        </p:spPr>
        <p:txBody>
          <a:bodyPr wrap="none" rtlCol="0">
            <a:spAutoFit/>
          </a:bodyPr>
          <a:lstStyle/>
          <a:p>
            <a:pPr algn="ctr"/>
            <a:r>
              <a:rPr lang="en-US" sz="2160" dirty="0" smtClean="0">
                <a:solidFill>
                  <a:schemeClr val="bg1"/>
                </a:solidFill>
              </a:rPr>
              <a:t>AVG. 11MM</a:t>
            </a:r>
            <a:r>
              <a:rPr lang="sl-SI" sz="2160" dirty="0" smtClean="0">
                <a:solidFill>
                  <a:schemeClr val="bg1"/>
                </a:solidFill>
              </a:rPr>
              <a:t> -</a:t>
            </a:r>
          </a:p>
          <a:p>
            <a:pPr algn="ctr"/>
            <a:r>
              <a:rPr lang="sl-SI" sz="2160" dirty="0" smtClean="0">
                <a:solidFill>
                  <a:schemeClr val="bg1"/>
                </a:solidFill>
              </a:rPr>
              <a:t>40PX</a:t>
            </a:r>
            <a:endParaRPr lang="en-US" sz="2160" dirty="0">
              <a:solidFill>
                <a:schemeClr val="bg1"/>
              </a:solidFill>
            </a:endParaRPr>
          </a:p>
        </p:txBody>
      </p:sp>
    </p:spTree>
    <p:extLst>
      <p:ext uri="{BB962C8B-B14F-4D97-AF65-F5344CB8AC3E}">
        <p14:creationId xmlns:p14="http://schemas.microsoft.com/office/powerpoint/2010/main" val="274438364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 2: </a:t>
            </a:r>
            <a:r>
              <a:rPr lang="sl-SI" dirty="0" smtClean="0"/>
              <a:t>DON‘T </a:t>
            </a:r>
            <a:r>
              <a:rPr lang="en-US" dirty="0" smtClean="0"/>
              <a:t>HIDE CONTENT BEHIND HOVER</a:t>
            </a:r>
            <a:endParaRPr lang="sl-SI" dirty="0"/>
          </a:p>
        </p:txBody>
      </p:sp>
      <p:pic>
        <p:nvPicPr>
          <p:cNvPr id="4" name="Content Placeholder 3"/>
          <p:cNvPicPr>
            <a:picLocks noGrp="1" noChangeAspect="1"/>
          </p:cNvPicPr>
          <p:nvPr>
            <p:ph idx="1"/>
          </p:nvPr>
        </p:nvPicPr>
        <p:blipFill rotWithShape="1">
          <a:blip r:embed="rId3"/>
          <a:srcRect l="9766" t="13343" r="75713" b="60262"/>
          <a:stretch/>
        </p:blipFill>
        <p:spPr>
          <a:xfrm>
            <a:off x="2477876" y="1203598"/>
            <a:ext cx="4390051" cy="2448272"/>
          </a:xfrm>
          <a:prstGeom prst="rect">
            <a:avLst/>
          </a:prstGeom>
        </p:spPr>
      </p:pic>
      <p:cxnSp>
        <p:nvCxnSpPr>
          <p:cNvPr id="6" name="Straight Arrow Connector 5"/>
          <p:cNvCxnSpPr/>
          <p:nvPr/>
        </p:nvCxnSpPr>
        <p:spPr>
          <a:xfrm>
            <a:off x="2843808" y="1347614"/>
            <a:ext cx="1728192" cy="0"/>
          </a:xfrm>
          <a:prstGeom prst="straightConnector1">
            <a:avLst/>
          </a:prstGeom>
          <a:ln w="31750">
            <a:solidFill>
              <a:schemeClr val="accent6">
                <a:shade val="95000"/>
                <a:satMod val="105000"/>
              </a:schemeClr>
            </a:solidFill>
            <a:prstDash val="lgDash"/>
            <a:tailEnd type="triangle"/>
          </a:ln>
        </p:spPr>
        <p:style>
          <a:lnRef idx="1">
            <a:schemeClr val="accent6"/>
          </a:lnRef>
          <a:fillRef idx="0">
            <a:schemeClr val="accent6"/>
          </a:fillRef>
          <a:effectRef idx="0">
            <a:schemeClr val="accent6"/>
          </a:effectRef>
          <a:fontRef idx="minor">
            <a:schemeClr val="tx1"/>
          </a:fontRef>
        </p:style>
      </p:cxnSp>
      <p:cxnSp>
        <p:nvCxnSpPr>
          <p:cNvPr id="8" name="Straight Arrow Connector 7"/>
          <p:cNvCxnSpPr/>
          <p:nvPr/>
        </p:nvCxnSpPr>
        <p:spPr>
          <a:xfrm>
            <a:off x="4572000" y="1419622"/>
            <a:ext cx="1147963" cy="1008112"/>
          </a:xfrm>
          <a:prstGeom prst="straightConnector1">
            <a:avLst/>
          </a:prstGeom>
          <a:ln w="31750">
            <a:solidFill>
              <a:schemeClr val="accent6">
                <a:shade val="95000"/>
                <a:satMod val="105000"/>
              </a:schemeClr>
            </a:solidFill>
            <a:prstDash val="lgDash"/>
            <a:tailEnd type="triangle"/>
          </a:ln>
        </p:spPr>
        <p:style>
          <a:lnRef idx="1">
            <a:schemeClr val="accent6"/>
          </a:lnRef>
          <a:fillRef idx="0">
            <a:schemeClr val="accent6"/>
          </a:fillRef>
          <a:effectRef idx="0">
            <a:schemeClr val="accent6"/>
          </a:effectRef>
          <a:fontRef idx="minor">
            <a:schemeClr val="tx1"/>
          </a:fontRef>
        </p:style>
      </p:cxnSp>
      <p:sp>
        <p:nvSpPr>
          <p:cNvPr id="9" name="Oval 8"/>
          <p:cNvSpPr/>
          <p:nvPr/>
        </p:nvSpPr>
        <p:spPr>
          <a:xfrm>
            <a:off x="2627784" y="1275606"/>
            <a:ext cx="144016" cy="144016"/>
          </a:xfrm>
          <a:prstGeom prst="ellipse">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10" name="Oval 9"/>
          <p:cNvSpPr/>
          <p:nvPr/>
        </p:nvSpPr>
        <p:spPr>
          <a:xfrm>
            <a:off x="5724128" y="2427734"/>
            <a:ext cx="144016" cy="144016"/>
          </a:xfrm>
          <a:prstGeom prst="ellipse">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spTree>
    <p:extLst>
      <p:ext uri="{BB962C8B-B14F-4D97-AF65-F5344CB8AC3E}">
        <p14:creationId xmlns:p14="http://schemas.microsoft.com/office/powerpoint/2010/main" val="104518352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childTnLst>
                          </p:cTn>
                        </p:par>
                        <p:par>
                          <p:cTn id="29" fill="hold">
                            <p:stCondLst>
                              <p:cond delay="500"/>
                            </p:stCondLst>
                            <p:childTnLst>
                              <p:par>
                                <p:cTn id="30" presetID="22" presetClass="exit" presetSubtype="4" fill="hold" nodeType="afterEffect">
                                  <p:stCondLst>
                                    <p:cond delay="0"/>
                                  </p:stCondLst>
                                  <p:childTnLst>
                                    <p:animEffect transition="out" filter="wipe(down)">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par>
                                <p:cTn id="33" presetID="22" presetClass="exit" presetSubtype="4" fill="hold" nodeType="withEffect">
                                  <p:stCondLst>
                                    <p:cond delay="0"/>
                                  </p:stCondLst>
                                  <p:childTnLst>
                                    <p:animEffect transition="out" filter="wipe(down)">
                                      <p:cBhvr>
                                        <p:cTn id="34" dur="500"/>
                                        <p:tgtEl>
                                          <p:spTgt spid="8"/>
                                        </p:tgtEl>
                                      </p:cBhvr>
                                    </p:animEffect>
                                    <p:set>
                                      <p:cBhvr>
                                        <p:cTn id="35" dur="1" fill="hold">
                                          <p:stCondLst>
                                            <p:cond delay="499"/>
                                          </p:stCondLst>
                                        </p:cTn>
                                        <p:tgtEl>
                                          <p:spTgt spid="8"/>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2"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par>
                          <p:cTn id="41" fill="hold">
                            <p:stCondLst>
                              <p:cond delay="500"/>
                            </p:stCondLst>
                            <p:childTnLst>
                              <p:par>
                                <p:cTn id="42" presetID="10" presetClass="entr" presetSubtype="0" fill="hold" grpId="2"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9" grpId="2" animBg="1"/>
      <p:bldP spid="10" grpId="0" animBg="1"/>
      <p:bldP spid="10" grpId="1" animBg="1"/>
      <p:bldP spid="10"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dirty="0" smtClean="0"/>
              <a:t>DO 3: USE HTML5 INPUT TYPES</a:t>
            </a:r>
            <a:endParaRPr lang="sl-SI" dirty="0"/>
          </a:p>
        </p:txBody>
      </p:sp>
      <p:sp>
        <p:nvSpPr>
          <p:cNvPr id="3" name="Content Placeholder 2"/>
          <p:cNvSpPr>
            <a:spLocks noGrp="1"/>
          </p:cNvSpPr>
          <p:nvPr>
            <p:ph idx="1"/>
          </p:nvPr>
        </p:nvSpPr>
        <p:spPr/>
        <p:txBody>
          <a:bodyPr/>
          <a:lstStyle/>
          <a:p>
            <a:r>
              <a:rPr lang="sl-SI" dirty="0" smtClean="0"/>
              <a:t>Touch optimized keyboards</a:t>
            </a:r>
          </a:p>
          <a:p>
            <a:r>
              <a:rPr lang="sl-SI" dirty="0" smtClean="0"/>
              <a:t>Faster typing experience</a:t>
            </a:r>
          </a:p>
          <a:p>
            <a:endParaRPr lang="sl-SI" dirty="0"/>
          </a:p>
        </p:txBody>
      </p:sp>
    </p:spTree>
    <p:extLst>
      <p:ext uri="{BB962C8B-B14F-4D97-AF65-F5344CB8AC3E}">
        <p14:creationId xmlns:p14="http://schemas.microsoft.com/office/powerpoint/2010/main" val="417476726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747"/>
            <a:ext cx="3995936" cy="5999904"/>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95936" y="-8365"/>
            <a:ext cx="6429845" cy="5161768"/>
          </a:xfrm>
          <a:prstGeom prst="rect">
            <a:avLst/>
          </a:prstGeom>
        </p:spPr>
      </p:pic>
      <p:sp>
        <p:nvSpPr>
          <p:cNvPr id="2" name="Title 1"/>
          <p:cNvSpPr>
            <a:spLocks noGrp="1"/>
          </p:cNvSpPr>
          <p:nvPr>
            <p:ph type="title"/>
          </p:nvPr>
        </p:nvSpPr>
        <p:spPr/>
        <p:txBody>
          <a:bodyPr/>
          <a:lstStyle/>
          <a:p>
            <a:pPr algn="ctr"/>
            <a:r>
              <a:rPr lang="sl-SI" dirty="0" smtClean="0"/>
              <a:t>TAKE ADVANTAGE OF NATIVE SCROLLING AND ZOMMING</a:t>
            </a:r>
            <a:endParaRPr lang="sl-SI" dirty="0"/>
          </a:p>
        </p:txBody>
      </p:sp>
      <p:sp>
        <p:nvSpPr>
          <p:cNvPr id="3" name="Content Placeholder 2"/>
          <p:cNvSpPr>
            <a:spLocks noGrp="1"/>
          </p:cNvSpPr>
          <p:nvPr>
            <p:ph idx="1"/>
          </p:nvPr>
        </p:nvSpPr>
        <p:spPr>
          <a:xfrm>
            <a:off x="683568" y="1131590"/>
            <a:ext cx="8003232" cy="3438382"/>
          </a:xfrm>
        </p:spPr>
        <p:txBody>
          <a:bodyPr/>
          <a:lstStyle/>
          <a:p>
            <a:endParaRPr lang="sl-SI" dirty="0"/>
          </a:p>
        </p:txBody>
      </p:sp>
    </p:spTree>
    <p:extLst>
      <p:ext uri="{BB962C8B-B14F-4D97-AF65-F5344CB8AC3E}">
        <p14:creationId xmlns:p14="http://schemas.microsoft.com/office/powerpoint/2010/main" val="248814443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sl-SI"/>
          </a:p>
        </p:txBody>
      </p:sp>
      <p:sp>
        <p:nvSpPr>
          <p:cNvPr id="3" name="Content Placeholder 2"/>
          <p:cNvSpPr>
            <a:spLocks noGrp="1"/>
          </p:cNvSpPr>
          <p:nvPr>
            <p:ph idx="1"/>
          </p:nvPr>
        </p:nvSpPr>
        <p:spPr/>
        <p:txBody>
          <a:bodyPr/>
          <a:lstStyle/>
          <a:p>
            <a:pPr marL="0" indent="0">
              <a:buNone/>
            </a:pPr>
            <a:endParaRPr lang="sl-SI" dirty="0" smtClean="0"/>
          </a:p>
          <a:p>
            <a:pPr marL="0" indent="0">
              <a:buNone/>
            </a:pPr>
            <a:endParaRPr lang="sl-SI" dirty="0"/>
          </a:p>
          <a:p>
            <a:pPr marL="0" indent="0">
              <a:buNone/>
            </a:pPr>
            <a:endParaRPr lang="sl-SI" dirty="0" smtClean="0"/>
          </a:p>
          <a:p>
            <a:pPr marL="0" indent="0">
              <a:buNone/>
            </a:pPr>
            <a:endParaRPr lang="sl-SI" dirty="0"/>
          </a:p>
          <a:p>
            <a:pPr marL="0" indent="0" algn="ctr">
              <a:buNone/>
            </a:pPr>
            <a:r>
              <a:rPr lang="sl-SI" smtClean="0"/>
              <a:t>DEMO DEMO DEMO </a:t>
            </a:r>
            <a:r>
              <a:rPr lang="sl-SI" smtClean="0">
                <a:sym typeface="Wingdings" panose="05000000000000000000" pitchFamily="2" charset="2"/>
              </a:rPr>
              <a:t>:)</a:t>
            </a:r>
            <a:endParaRPr lang="sl-SI" dirty="0"/>
          </a:p>
        </p:txBody>
      </p:sp>
    </p:spTree>
    <p:extLst>
      <p:ext uri="{BB962C8B-B14F-4D97-AF65-F5344CB8AC3E}">
        <p14:creationId xmlns:p14="http://schemas.microsoft.com/office/powerpoint/2010/main" val="33016348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3_Officeova tema">
  <a:themeElements>
    <a:clrScheme name="Custom 1">
      <a:dk1>
        <a:srgbClr val="595959"/>
      </a:dk1>
      <a:lt1>
        <a:sysClr val="window" lastClr="FFFFFF"/>
      </a:lt1>
      <a:dk2>
        <a:srgbClr val="366092"/>
      </a:dk2>
      <a:lt2>
        <a:srgbClr val="F2F2F2"/>
      </a:lt2>
      <a:accent1>
        <a:srgbClr val="00B0F0"/>
      </a:accent1>
      <a:accent2>
        <a:srgbClr val="595959"/>
      </a:accent2>
      <a:accent3>
        <a:srgbClr val="FF9900"/>
      </a:accent3>
      <a:accent4>
        <a:srgbClr val="BF004C"/>
      </a:accent4>
      <a:accent5>
        <a:srgbClr val="4C9900"/>
      </a:accent5>
      <a:accent6>
        <a:srgbClr val="C00000"/>
      </a:accent6>
      <a:hlink>
        <a:srgbClr val="00B0F0"/>
      </a:hlink>
      <a:folHlink>
        <a:srgbClr val="92D050"/>
      </a:folHlink>
    </a:clrScheme>
    <a:fontScheme name="Pisar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ova tema">
  <a:themeElements>
    <a:clrScheme name="Pisar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isar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1338</TotalTime>
  <Words>672</Words>
  <Application>Microsoft Office PowerPoint</Application>
  <PresentationFormat>On-screen Show (16:9)</PresentationFormat>
  <Paragraphs>138</Paragraphs>
  <Slides>22</Slides>
  <Notes>11</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Segoe UI</vt:lpstr>
      <vt:lpstr>Segoe UI Light</vt:lpstr>
      <vt:lpstr>Segoe UI Symbol</vt:lpstr>
      <vt:lpstr>Wingdings</vt:lpstr>
      <vt:lpstr>3_Officeova tema</vt:lpstr>
      <vt:lpstr>IE 10: Več kot brskanje</vt:lpstr>
      <vt:lpstr>PowerPoint Presentation</vt:lpstr>
      <vt:lpstr>WINDOWS 8 TOUCH LANGUAGE</vt:lpstr>
      <vt:lpstr>PowerPoint Presentation</vt:lpstr>
      <vt:lpstr>DO 1: PROVIDE AMPLE ROOM FOR YOUR FINGER</vt:lpstr>
      <vt:lpstr>DO 2: DON‘T HIDE CONTENT BEHIND HOVER</vt:lpstr>
      <vt:lpstr>DO 3: USE HTML5 INPUT TYPES</vt:lpstr>
      <vt:lpstr>TAKE ADVANTAGE OF NATIVE SCROLLING AND ZOMMING</vt:lpstr>
      <vt:lpstr>PowerPoint Presentation</vt:lpstr>
      <vt:lpstr>PowerPoint Presentation</vt:lpstr>
      <vt:lpstr>POINTER EVENTS</vt:lpstr>
      <vt:lpstr>HOW TO MIGRATE TO POINTER EVENTS</vt:lpstr>
      <vt:lpstr>ADDITIONAL DEVICE PROPERTIES </vt:lpstr>
      <vt:lpstr>PowerPoint Presentation</vt:lpstr>
      <vt:lpstr>PowerPoint Presentation</vt:lpstr>
      <vt:lpstr>KINECT JOINTS DETECTION</vt:lpstr>
      <vt:lpstr>THE SCRIPT</vt:lpstr>
      <vt:lpstr>GETTING THE DATA</vt:lpstr>
      <vt:lpstr>PUSH GESTURE</vt:lpstr>
      <vt:lpstr>KDO SEM?</vt:lpstr>
      <vt:lpstr>RESOURCES </vt:lpstr>
      <vt:lpstr>VPRAŠANJA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PowerPointova predstavitev</dc:title>
  <dc:creator>Uporabnik</dc:creator>
  <cp:lastModifiedBy>Tomaz Scavnicar</cp:lastModifiedBy>
  <cp:revision>224</cp:revision>
  <dcterms:created xsi:type="dcterms:W3CDTF">2011-12-23T06:36:57Z</dcterms:created>
  <dcterms:modified xsi:type="dcterms:W3CDTF">2013-04-25T21:22:42Z</dcterms:modified>
</cp:coreProperties>
</file>